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Lst>
  <p:sldSz cy="6858000" cx="9144000"/>
  <p:notesSz cx="6858000" cy="9144000"/>
  <p:embeddedFontLst>
    <p:embeddedFont>
      <p:font typeface="Century Gothic"/>
      <p:regular r:id="rId244"/>
      <p:bold r:id="rId245"/>
      <p:italic r:id="rId246"/>
      <p:boldItalic r:id="rId2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47" Type="http://schemas.openxmlformats.org/officeDocument/2006/relationships/font" Target="fonts/CenturyGothic-boldItalic.fntdata"/><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font" Target="fonts/CenturyGothic-italic.fntdata"/><Relationship Id="rId124" Type="http://schemas.openxmlformats.org/officeDocument/2006/relationships/slide" Target="slides/slide120.xml"/><Relationship Id="rId245" Type="http://schemas.openxmlformats.org/officeDocument/2006/relationships/font" Target="fonts/CenturyGothic-bold.fntdata"/><Relationship Id="rId123" Type="http://schemas.openxmlformats.org/officeDocument/2006/relationships/slide" Target="slides/slide119.xml"/><Relationship Id="rId244" Type="http://schemas.openxmlformats.org/officeDocument/2006/relationships/font" Target="fonts/CenturyGothic-regular.fntdata"/><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Char char="●"/>
              <a:defRPr b="0" i="0" sz="1200" u="none" cap="none" strike="noStrike">
                <a:solidFill>
                  <a:schemeClr val="dk1"/>
                </a:solidFill>
                <a:latin typeface="Calibri"/>
                <a:ea typeface="Calibri"/>
                <a:cs typeface="Calibri"/>
                <a:sym typeface="Calibri"/>
              </a:defRPr>
            </a:lvl1pPr>
            <a:lvl2pPr indent="0" lvl="1" marL="457200" marR="0" rtl="0" algn="l">
              <a:spcBef>
                <a:spcPts val="0"/>
              </a:spcBef>
              <a:buChar char="○"/>
              <a:defRPr b="0" i="0" sz="1200" u="none" cap="none" strike="noStrike">
                <a:solidFill>
                  <a:schemeClr val="dk1"/>
                </a:solidFill>
                <a:latin typeface="Calibri"/>
                <a:ea typeface="Calibri"/>
                <a:cs typeface="Calibri"/>
                <a:sym typeface="Calibri"/>
              </a:defRPr>
            </a:lvl2pPr>
            <a:lvl3pPr indent="0" lvl="2" marL="914400" marR="0" rtl="0" algn="l">
              <a:spcBef>
                <a:spcPts val="0"/>
              </a:spcBef>
              <a:buChar char="■"/>
              <a:defRPr b="0" i="0" sz="1200" u="none" cap="none" strike="noStrike">
                <a:solidFill>
                  <a:schemeClr val="dk1"/>
                </a:solidFill>
                <a:latin typeface="Calibri"/>
                <a:ea typeface="Calibri"/>
                <a:cs typeface="Calibri"/>
                <a:sym typeface="Calibri"/>
              </a:defRPr>
            </a:lvl3pPr>
            <a:lvl4pPr indent="0" lvl="3" marL="1371600" marR="0" rtl="0" algn="l">
              <a:spcBef>
                <a:spcPts val="0"/>
              </a:spcBef>
              <a:buChar char="●"/>
              <a:defRPr b="0" i="0" sz="1200" u="none" cap="none" strike="noStrike">
                <a:solidFill>
                  <a:schemeClr val="dk1"/>
                </a:solidFill>
                <a:latin typeface="Calibri"/>
                <a:ea typeface="Calibri"/>
                <a:cs typeface="Calibri"/>
                <a:sym typeface="Calibri"/>
              </a:defRPr>
            </a:lvl4pPr>
            <a:lvl5pPr indent="0" lvl="4" marL="1828800" marR="0" rtl="0" algn="l">
              <a:spcBef>
                <a:spcPts val="0"/>
              </a:spcBef>
              <a:buChar char="○"/>
              <a:defRPr b="0" i="0" sz="1200" u="none" cap="none" strike="noStrike">
                <a:solidFill>
                  <a:schemeClr val="dk1"/>
                </a:solidFill>
                <a:latin typeface="Calibri"/>
                <a:ea typeface="Calibri"/>
                <a:cs typeface="Calibri"/>
                <a:sym typeface="Calibri"/>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fr-FR"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7" name="Shape 1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l'accès à l'information pour les utilisateurs dont le navigateur, la plateforme, l'aide technique ou encore le handicap (comme le daltonisme) ne permettent pas de visualiser ou de différencier les couleurs.</a:t>
            </a:r>
          </a:p>
        </p:txBody>
      </p:sp>
      <p:sp>
        <p:nvSpPr>
          <p:cNvPr id="204" name="Shape 20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78" name="Shape 97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un retour à l'utilisateur sur l'action qu'il vient d'effectuer.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Guider l'utilisateur directement vers les éléments sur lesquels il doit agir.</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79" name="Shape 97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Shape 9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88" name="Shape 98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Aider l'internaute à comprendre ce qu'on attend et, ainsi, faciliter le passage à l'étape suivante.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la frustration de l'utilisateur face à une erreur dont il n'aurait pas la solution immédiate.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89" name="Shape 98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98" name="Shape 9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la main à l'utilisateur sur la totalité des informations qu'il donne.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correction des erreurs commises par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modifier des informations sur lesquelles il voudrait revenir.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que l'utilisateur ne quitte le formulaire avant validation définitive.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99" name="Shape 9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Shape 10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06" name="Shape 10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à l'utilisateur une vue globale de ce qu'il a saisi dans les pages précédentes.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vérifier l'ensemble des informations d'une procédure complexe avant la soumission définitive.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07" name="Shape 10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Shape 10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14" name="Shape 10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 dérouter l'utilisateur en le menant à une page en impasse, y compris par l'utilisation de la fonction « page précédente » du navigateur.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risque de double envoi de formulaire.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15" name="Shape 10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Shape 10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21" name="Shape 102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à l'utilisateur un retour immédiat et explicite sur l'action qu'il vient d'effectuer.</a:t>
            </a:r>
          </a:p>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la frustration d'un utilisateur qui pense que le processus s'est déroulé avec succès alors qu'il y a eu un problème.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22" name="Shape 102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Shape 10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31" name="Shape 103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de la visibilité à l'utilisateur sur les actions qu'il va réaliser (temps, ordre des étapes, informations nécessaires pour les accomplir, etc.).</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que l'utilisateur ne se sente piégé dans un processus dont il n'avait pas prévu la durée.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32" name="Shape 103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39" name="Shape 103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le degré d'avancement dans un processus.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lors de la réalisation d'un processus complexe.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40" name="Shape 104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Shape 10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47" name="Shape 104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le degré d'avancement dans un processus.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lors de la réalisation d'un processus complexe.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48" name="Shape 104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Shape 10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55" name="Shape 10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le degré d'avancement dans un processus.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lors de la réalisation d'un processus complexe.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56" name="Shape 10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5" name="Shape 2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qui ont des difficultés à déchiffrer les images des captchas graphiques ou qui ne peuvent pas les utiliser, d'accéder par un autre moyen aux contenus ou services protégés.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16" name="Shape 2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Shape 10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63" name="Shape 10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le degré d'avancement dans un processus.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lors de la réalisation d'un processus complexe.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064" name="Shape 10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Shape 10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71" name="Shape 10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Shape 10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79" name="Shape 10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Shape 10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87" name="Shape 10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Shape 10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94" name="Shape 10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Shape 11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01" name="Shape 11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Shape 11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07" name="Shape 11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aux utilisateurs d'avoir uniquement une URL peu compréhensible en guise de libellé.</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liens qui deviennent invisibles lorsque les styles CSS ou les images d'arrière-plan ne sont pas pris en compte.</a:t>
            </a:r>
          </a:p>
        </p:txBody>
      </p:sp>
      <p:sp>
        <p:nvSpPr>
          <p:cNvPr id="1108" name="Shape 11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16" name="Shape 11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clics inutiles sur des contenus soulignés perçus comme des hyperliens.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des liens.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117" name="Shape 11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Shape 11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24" name="Shape 112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facilement les liens au fil du texte ainsi que les blocs de navigation.</a:t>
            </a:r>
          </a:p>
        </p:txBody>
      </p:sp>
      <p:sp>
        <p:nvSpPr>
          <p:cNvPr id="1125" name="Shape 112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Shape 11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32" name="Shape 113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des contenus déjà visités.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des contenus restant à découvrir.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Inciter à la navigation sur de nouvelles pages.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133" name="Shape 113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5" name="Shape 22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l'accès aux contenus ou services protégés par des captchas pour les utilisateurs ne pouvant exploiter les captchas graphiques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l'utilisation des captchas audio.</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26" name="Shape 22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Shape 11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40" name="Shape 114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référencement à travers l'obtention de backlinks.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Augmenter la visibilité du site pour les utilisateurs.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41" name="Shape 114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Shape 1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48" name="Shape 114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difficultés à cliquer sur un lien lorsque celui-ci occupe plus d'espace en mode survolé ou activé.</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effets de clignotement ou de déplacement de contenus lors du survol d'un lien ou de sa prise de focus clavier.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149" name="Shape 11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Shape 11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57" name="Shape 11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Shape 11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64" name="Shape 116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erreurs 404 en cours de navigation.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un accès rapide à tous les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165" name="Shape 116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Shape 11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75" name="Shape 11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Shape 11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82" name="Shape 118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confusions entre deux liens consécutifs.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lisibilité des liens et des contenus.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83" name="Shape 118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Shape 11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90" name="Shape 11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Avertir clairement l'internaute du fait qu'il va quitter le service en ligne qu'il est en train de visiter.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repérage des liens externes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91" name="Shape 11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Shape 11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98" name="Shape 11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Shape 1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03" name="Shape 120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l'utilisateur en lui permettant d'identifier directement l'auteur (au sens large).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risques de défiance.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04" name="Shape 120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Shape 1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11" name="Shape 121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sans ambiguïté un interlocuteur physique capable de répondre aux questions éventuelles sur les contenus proposés, ou d'assumer les responsabilités liées à ces contenus.</a:t>
            </a:r>
          </a:p>
        </p:txBody>
      </p:sp>
      <p:sp>
        <p:nvSpPr>
          <p:cNvPr id="1212" name="Shape 121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34" name="Shape 2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Shape 1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19" name="Shape 12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aux utilisateurs une vision immédiate de la nature du site et des contenus proposés.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recherches inutiles.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220" name="Shape 12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Shape 1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27" name="Shape 12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à l'utilisateur d'identifier immédiatement et en permanence l'auteur, l'entité qui administre le site ou le site lui-même le cas échéant.</a:t>
            </a:r>
          </a:p>
        </p:txBody>
      </p:sp>
      <p:sp>
        <p:nvSpPr>
          <p:cNvPr id="1228" name="Shape 122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Shape 1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34" name="Shape 123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des consultations inutiles.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Délivrer un avertissement aux utilisateurs.</a:t>
            </a:r>
          </a:p>
        </p:txBody>
      </p:sp>
      <p:sp>
        <p:nvSpPr>
          <p:cNvPr id="1235" name="Shape 123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Shape 1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42" name="Shape 12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Donner aux utilisateurs qui le souhaitent la possibilité d'accéder sans difficulté aux moyens de contact téléphoniques et postaux.</a:t>
            </a:r>
          </a:p>
        </p:txBody>
      </p:sp>
      <p:sp>
        <p:nvSpPr>
          <p:cNvPr id="1243" name="Shape 12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Shape 1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49" name="Shape 12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Shape 1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56" name="Shape 12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outils de recherche et d'indexation d'extraire des informations à propos du contenu des pages et ainsi d'améliorer la restitution aux utilisateurs des résultats de recherche.</a:t>
            </a:r>
          </a:p>
        </p:txBody>
      </p:sp>
      <p:sp>
        <p:nvSpPr>
          <p:cNvPr id="1257" name="Shape 12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Shape 12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65" name="Shape 126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l'identification visuelle du site et de ses pages.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dans le navigateur et dans les favoris ou signets.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l'affichage, l'appel, et la mémorisation éventuelle de l'icône de favori par tous les navigateurs.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66" name="Shape 126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Shape 12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73" name="Shape 127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Contribuer à la compréhension immédiate de l'identité, de l'activité ou de la zone géographique du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capacité des utilisateurs à mémoriser l'adresse du site et à la retrouver en cas d'oubli.</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74" name="Shape 127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Shape 12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1" name="Shape 12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Mettre à disposition des informations synthétiques et lisibles par les machines sur l'ensemble des contenus proposés.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Le fichier sitemap permet d'indiquer aux moteurs majeurs l'intégralité des contenus à indexer. L'intérêt premier est pour les sites très profonds comme les catalogues en ligne avec plusieurs milliers de produits ou encore des sites dont le contenu est difficilement accessible linéairement comme des encyclopédies.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L'intérêt pour un site de quelques pages est faible voire inexistant, mais la présence du fichier ne sera pas pénalisante.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82" name="Shape 12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Shape 12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9" name="Shape 12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compréhension par l'utilisateur des règles de qualité, d'accessibilité ou autres appliquées sur le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Accroître la confiance dans les informations délivrées sur le site.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290" name="Shape 12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1" name="Shape 24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validation du code source.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un rendu prévisible quel que soit le navigateur (les navigateurs s'appuient sur la syntaxe précise de la DTD pour adopter un mode de rendu CSS).</a:t>
            </a:r>
          </a:p>
        </p:txBody>
      </p:sp>
      <p:sp>
        <p:nvSpPr>
          <p:cNvPr id="242" name="Shape 24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Shape 12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97" name="Shape 1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Shape 13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10" name="Shape 131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l'utilisation immédiate du contact téléphonique quel que soit le contexte utilisateur.</a:t>
            </a:r>
          </a:p>
        </p:txBody>
      </p:sp>
      <p:sp>
        <p:nvSpPr>
          <p:cNvPr id="1311" name="Shape 131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Shape 13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19" name="Shape 13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immédiatement le pays associé à l'adresse postale, sans ambiguïté et sans avoir recours à d'autres éléments (ville, région, code postal, numéro de téléphone).</a:t>
            </a:r>
          </a:p>
        </p:txBody>
      </p:sp>
      <p:sp>
        <p:nvSpPr>
          <p:cNvPr id="1320" name="Shape 13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Shape 13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27" name="Shape 13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l'indexation des contenus selon leur langue.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traduction automatique.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lecture correcte du contenu par un outil de synthèse vocale.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328" name="Shape 132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Shape 13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35" name="Shape 13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Shape 1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42" name="Shape 13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aides techniques d'interpréter correctement les contenus exprimés dans une autre langue.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travail des outils de traduction automatiques.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outils d'indexation d'extraire des chaînes dans une langue donnée.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343" name="Shape 13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Shape 13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51" name="Shape 13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Shape 13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63" name="Shape 13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Shape 13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74" name="Shape 13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6" name="Shape 1386"/>
        <p:cNvGrpSpPr/>
        <p:nvPr/>
      </p:nvGrpSpPr>
      <p:grpSpPr>
        <a:xfrm>
          <a:off x="0" y="0"/>
          <a:ext cx="0" cy="0"/>
          <a:chOff x="0" y="0"/>
          <a:chExt cx="0" cy="0"/>
        </a:xfrm>
      </p:grpSpPr>
      <p:sp>
        <p:nvSpPr>
          <p:cNvPr id="1387" name="Shape 13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88" name="Shape 13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49" name="Shape 2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Shape 14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06" name="Shape 14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18" name="Shape 14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Shape 14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36" name="Shape 1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1" name="Shape 1441"/>
        <p:cNvGrpSpPr/>
        <p:nvPr/>
      </p:nvGrpSpPr>
      <p:grpSpPr>
        <a:xfrm>
          <a:off x="0" y="0"/>
          <a:ext cx="0" cy="0"/>
          <a:chOff x="0" y="0"/>
          <a:chExt cx="0" cy="0"/>
        </a:xfrm>
      </p:grpSpPr>
      <p:sp>
        <p:nvSpPr>
          <p:cNvPr id="1442" name="Shape 14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43" name="Shape 14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Shape 14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50" name="Shape 145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consultation et la navigation pour les personnes handicapées.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problèmes d'impression ou de mise en favoris.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en évitant l'indexation de pages orphelines.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451" name="Shape 145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Shape 14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1" name="Shape 146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revenir en page d'accueil en cas de désorientation.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Identifier le lien principal permettant d'accéder au site.</a:t>
            </a:r>
          </a:p>
        </p:txBody>
      </p:sp>
      <p:sp>
        <p:nvSpPr>
          <p:cNvPr id="1462" name="Shape 146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Shape 14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72" name="Shape 147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d'anticiper le résultat de l'activation d'un lien.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aux utilisateurs d'aides techniques d'être désorientés par l'ouverture d'une nouvelle fenêtre qui n'est pas toujours perceptible et perturbe notamment l'utilisation de l'historique de navigation.</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473" name="Shape 147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Shape 14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81" name="Shape 14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naviguer sur le site sans avoir d'opération spécifique à effectuer pendant la navigation.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à des utilisateurs d'aides techniques d'être désorientés par l'ouverture d'une nouvelle fenêtre qui ne sera pas toujours aisément perceptible et qui perturbe notamment l'utilisation de l'historique de navigation ou qui masquera dans un lecteur d'écran la fenêtre principale.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482" name="Shape 14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Shape 14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89" name="Shape 14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Shape 15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02" name="Shape 15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0" name="Shape 26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qui le souhaitent de visualiser la structure du contenu de la page et d'y naviguer.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machines et aux outils d'indexation d'extraire le plan de chaque page.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en facilitant l'interprétation du contenu par les robots d'indexation.</a:t>
            </a:r>
          </a:p>
        </p:txBody>
      </p:sp>
      <p:sp>
        <p:nvSpPr>
          <p:cNvPr id="261" name="Shape 26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Shape 15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14" name="Shape 15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à l'utilisateur le contrôle de son navigateur et de son interface de consultation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le désorienter ou le surprendre par un changement non anticipé de ceux-ci.</a:t>
            </a:r>
          </a:p>
        </p:txBody>
      </p:sp>
      <p:sp>
        <p:nvSpPr>
          <p:cNvPr id="1515" name="Shape 15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Shape 15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22" name="Shape 15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la navigation au clavier ou via des périphériques d'entrées ou des dispositifs qui ne reposent pas sur la souris.</a:t>
            </a:r>
          </a:p>
        </p:txBody>
      </p:sp>
      <p:sp>
        <p:nvSpPr>
          <p:cNvPr id="1523" name="Shape 152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Shape 15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33" name="Shape 153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la navigation au clavier pour les utilisateurs ayant une préférence pour cette pratique.</a:t>
            </a:r>
          </a:p>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la consultation des contenus et l'utilisation des services indépendamment du périphérique d'entrée, afin de les rendre accessibles aux utilisateurs d'aides techniques (lecteurs d'écran par exemple) qui n'utilisent que le clavier ou un périphérique plus spécifique reposant sur les mêmes mécanismes que le clavier (bouton poussoir par exemple).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534" name="Shape 153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Shape 15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44" name="Shape 15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Shape 15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52" name="Shape 155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des clics inutiles aux utilisateurs.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la consommation inutile de bande passante.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Proposer du contenu à valeur ajoutée.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553" name="Shape 155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8" name="Shape 1558"/>
        <p:cNvGrpSpPr/>
        <p:nvPr/>
      </p:nvGrpSpPr>
      <p:grpSpPr>
        <a:xfrm>
          <a:off x="0" y="0"/>
          <a:ext cx="0" cy="0"/>
          <a:chOff x="0" y="0"/>
          <a:chExt cx="0" cy="0"/>
        </a:xfrm>
      </p:grpSpPr>
      <p:sp>
        <p:nvSpPr>
          <p:cNvPr id="1559" name="Shape 15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60" name="Shape 156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déterminer son emplacement dans le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Simplifier le passage des moteurs de recherche.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navigation dans l'arborescence des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561" name="Shape 156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Shape 15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8" name="Shape 15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Shape 15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575" name="Shape 15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d'avoir l'ensemble des informations essentielles relatives à la recherche qu'ils ont effectuée.</a:t>
            </a:r>
          </a:p>
        </p:txBody>
      </p:sp>
      <p:sp>
        <p:nvSpPr>
          <p:cNvPr id="1576" name="Shape 15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Shape 15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84" name="Shape 15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Shape 15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94" name="Shape 15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8" name="Shape 26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conserver la maîtrise de leur environnement de travail.</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des coupures ou des pertes d'information en cours de lecture, notamment pour les utilisateurs équipés de lecteurs d'écran qu'un rafraîchissement ou une redirection temporisée interromprait lors de la consultation.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69" name="Shape 26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Shape 15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00" name="Shape 16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l'apprentissage de la navigation sur l'interface.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repérage de l'information.</a:t>
            </a:r>
          </a:p>
        </p:txBody>
      </p:sp>
      <p:sp>
        <p:nvSpPr>
          <p:cNvPr id="1601" name="Shape 16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Shape 16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07" name="Shape 16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temps d'apprentissage de l'interface.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compréhension des icônes.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risque d'erreurs.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608" name="Shape 16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Shape 16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16" name="Shape 16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Éviter sur le poste client l'ouverture inopinée d'un autre logiciel que le navigateur Web.</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617" name="Shape 16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Shape 16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23" name="Shape 162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commencer immédiatement leur navigation sur la ressource qu'ils ont demandée.</a:t>
            </a:r>
          </a:p>
        </p:txBody>
      </p:sp>
      <p:sp>
        <p:nvSpPr>
          <p:cNvPr id="1624" name="Shape 162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Shape 16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30" name="Shape 163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qui consultent les pages de manière linéaire (mode vocal) ou semi-linéaire (écran de faible largeur) de ne pas avoir à défiler l'ensemble des éléments sur chaque page pour accéder aux contenus.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Fournir des raccourcis accélérant la navigation au clavier et évitant des actions au clavier répétées pour parcourir la page et atteindre la zone souhaitée.</a:t>
            </a:r>
          </a:p>
        </p:txBody>
      </p:sp>
      <p:sp>
        <p:nvSpPr>
          <p:cNvPr id="1631" name="Shape 163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7" name="Shape 1637"/>
        <p:cNvGrpSpPr/>
        <p:nvPr/>
      </p:nvGrpSpPr>
      <p:grpSpPr>
        <a:xfrm>
          <a:off x="0" y="0"/>
          <a:ext cx="0" cy="0"/>
          <a:chOff x="0" y="0"/>
          <a:chExt cx="0" cy="0"/>
        </a:xfrm>
      </p:grpSpPr>
      <p:sp>
        <p:nvSpPr>
          <p:cNvPr id="1638" name="Shape 16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39" name="Shape 1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Shape 16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46" name="Shape 16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abonnés de ne plus recevoir une newsletter.</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647" name="Shape 16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3" name="Shape 1653"/>
        <p:cNvGrpSpPr/>
        <p:nvPr/>
      </p:nvGrpSpPr>
      <p:grpSpPr>
        <a:xfrm>
          <a:off x="0" y="0"/>
          <a:ext cx="0" cy="0"/>
          <a:chOff x="0" y="0"/>
          <a:chExt cx="0" cy="0"/>
        </a:xfrm>
      </p:grpSpPr>
      <p:sp>
        <p:nvSpPr>
          <p:cNvPr id="1654" name="Shape 16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55" name="Shape 16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Shape 16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61" name="Shape 16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Shape 16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67" name="Shape 166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à l'utilisateur de se désinscrire sans nécessairement passer par un mail.</a:t>
            </a:r>
          </a:p>
        </p:txBody>
      </p:sp>
      <p:sp>
        <p:nvSpPr>
          <p:cNvPr id="1668" name="Shape 166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9" name="Shape 2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Éviter aux utilisateurs les risques de méprise sur le sens d'une date.</a:t>
            </a:r>
          </a:p>
        </p:txBody>
      </p:sp>
      <p:sp>
        <p:nvSpPr>
          <p:cNvPr id="280" name="Shape 2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Shape 16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75" name="Shape 16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se faire une idée de la newsletter envoyée aux abonnés.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consulter la newsletter en dehors des contraintes de l'email.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Accroître le référencement de vos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676" name="Shape 16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Shape 16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83" name="Shape 168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consultation des archives des newsletters.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se faire une idée de la newsletter envoyée aux abonnés.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le référencement de vos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684" name="Shape 168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Shape 16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90" name="Shape 16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connaître avant leur inscription la fréquence à laquelle ils recevront la newsletter.</a:t>
            </a:r>
          </a:p>
        </p:txBody>
      </p:sp>
      <p:sp>
        <p:nvSpPr>
          <p:cNvPr id="1691" name="Shape 16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Shape 16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98" name="Shape 16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homogénéité et une continuité dans la visite et la navigation.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identification permanente du service en ligne visité.</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699" name="Shape 16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Shape 17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05" name="Shape 170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équipés de navigateurs qui ne gèrent pas l'agrandissement des polices en taille fixe d'agrandir les polices sans difficulté.</a:t>
            </a:r>
          </a:p>
        </p:txBody>
      </p:sp>
      <p:sp>
        <p:nvSpPr>
          <p:cNvPr id="1706" name="Shape 170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2" name="Shape 1712"/>
        <p:cNvGrpSpPr/>
        <p:nvPr/>
      </p:nvGrpSpPr>
      <p:grpSpPr>
        <a:xfrm>
          <a:off x="0" y="0"/>
          <a:ext cx="0" cy="0"/>
          <a:chOff x="0" y="0"/>
          <a:chExt cx="0" cy="0"/>
        </a:xfrm>
      </p:grpSpPr>
      <p:sp>
        <p:nvSpPr>
          <p:cNvPr id="1713" name="Shape 17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14" name="Shape 17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l'impression des contenus sous une forme appropriéeau support.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715" name="Shape 17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0" name="Shape 1720"/>
        <p:cNvGrpSpPr/>
        <p:nvPr/>
      </p:nvGrpSpPr>
      <p:grpSpPr>
        <a:xfrm>
          <a:off x="0" y="0"/>
          <a:ext cx="0" cy="0"/>
          <a:chOff x="0" y="0"/>
          <a:chExt cx="0" cy="0"/>
        </a:xfrm>
      </p:grpSpPr>
      <p:sp>
        <p:nvSpPr>
          <p:cNvPr id="1721" name="Shape 17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22" name="Shape 17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lisibilité et la pertinence des contenus imprimés.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Rationnaliser l'espace utilisé par les contenus imprimés pour économiser du papier.</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723" name="Shape 172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Shape 1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29" name="Shape 172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contenus de s'afficher correctement, même lorsque les polices prévues ne sont pas présentes sur le système de l'utilisateur.</a:t>
            </a:r>
          </a:p>
        </p:txBody>
      </p:sp>
      <p:sp>
        <p:nvSpPr>
          <p:cNvPr id="1730" name="Shape 173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Shape 17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37" name="Shape 173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bonne lisibilité des contenus.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la charge mentale lors de la consultation.</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738" name="Shape 173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4" name="Shape 1744"/>
        <p:cNvGrpSpPr/>
        <p:nvPr/>
      </p:nvGrpSpPr>
      <p:grpSpPr>
        <a:xfrm>
          <a:off x="0" y="0"/>
          <a:ext cx="0" cy="0"/>
          <a:chOff x="0" y="0"/>
          <a:chExt cx="0" cy="0"/>
        </a:xfrm>
      </p:grpSpPr>
      <p:sp>
        <p:nvSpPr>
          <p:cNvPr id="1745" name="Shape 17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46" name="Shape 17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 copier-coller des contenus indépendamment de la mise en forme entièrement en majuscules.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l'adaptation de la mise en forme pour les utilisateurs ayant des difficultés de lecture des textes entièrement en majuscules.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747" name="Shape 174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1" name="Shape 29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Faciliter la mémorisation de l'organisation des pages et de la navigation pour les utilisateurs de lecteurs d'écran ou pour ceux naviguant au clavier.</a:t>
            </a:r>
          </a:p>
        </p:txBody>
      </p:sp>
      <p:sp>
        <p:nvSpPr>
          <p:cNvPr id="292" name="Shape 29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Shape 17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54" name="Shape 17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2" name="Shape 1762"/>
        <p:cNvGrpSpPr/>
        <p:nvPr/>
      </p:nvGrpSpPr>
      <p:grpSpPr>
        <a:xfrm>
          <a:off x="0" y="0"/>
          <a:ext cx="0" cy="0"/>
          <a:chOff x="0" y="0"/>
          <a:chExt cx="0" cy="0"/>
        </a:xfrm>
      </p:grpSpPr>
      <p:sp>
        <p:nvSpPr>
          <p:cNvPr id="1763" name="Shape 17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64" name="Shape 176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la compréhension de l'information sans l'accès au support visuel ou lorsque le rendu de celui-ci est altéré.</a:t>
            </a:r>
          </a:p>
        </p:txBody>
      </p:sp>
      <p:sp>
        <p:nvSpPr>
          <p:cNvPr id="1765" name="Shape 176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0" name="Shape 1770"/>
        <p:cNvGrpSpPr/>
        <p:nvPr/>
      </p:nvGrpSpPr>
      <p:grpSpPr>
        <a:xfrm>
          <a:off x="0" y="0"/>
          <a:ext cx="0" cy="0"/>
          <a:chOff x="0" y="0"/>
          <a:chExt cx="0" cy="0"/>
        </a:xfrm>
      </p:grpSpPr>
      <p:sp>
        <p:nvSpPr>
          <p:cNvPr id="1771" name="Shape 17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72" name="Shape 17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Shape 17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79" name="Shape 17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aux utilisateurs des informations sur les partenaires tiers impliqués dans la transaction.</a:t>
            </a:r>
          </a:p>
        </p:txBody>
      </p:sp>
      <p:sp>
        <p:nvSpPr>
          <p:cNvPr id="1780" name="Shape 17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Shape 17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86" name="Shape 178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connaître les conditions de conservation de leurs données personnelles.</a:t>
            </a:r>
          </a:p>
        </p:txBody>
      </p:sp>
      <p:sp>
        <p:nvSpPr>
          <p:cNvPr id="1787" name="Shape 178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Shape 17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93" name="Shape 17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Permette à l'utilisateur d'accéder à son compte en cas de perte du mot de passe.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Simplifier la gestion des comptes utilisateurs.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Renforcer la sécurité en évitant le stockage de mots de passe non cryptés afin de pouvoir les communiquer de nouveau à l'utilisateur.</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794" name="Shape 17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Shape 18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01" name="Shape 180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choisir un mot de passe personnalisé.</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aux utilisateurs de rechercher leur mot de passe à chaque connexion.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02" name="Shape 180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7" name="Shape 1807"/>
        <p:cNvGrpSpPr/>
        <p:nvPr/>
      </p:nvGrpSpPr>
      <p:grpSpPr>
        <a:xfrm>
          <a:off x="0" y="0"/>
          <a:ext cx="0" cy="0"/>
          <a:chOff x="0" y="0"/>
          <a:chExt cx="0" cy="0"/>
        </a:xfrm>
      </p:grpSpPr>
      <p:sp>
        <p:nvSpPr>
          <p:cNvPr id="1808" name="Shape 18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09" name="Shape 18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Shape 18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17" name="Shape 181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Informer les utilisateurs sur le niveau de sécurité du mot de passe choisi et donc sur les risques de détournement</a:t>
            </a:r>
          </a:p>
        </p:txBody>
      </p:sp>
      <p:sp>
        <p:nvSpPr>
          <p:cNvPr id="1818" name="Shape 181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Shape 18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25" name="Shape 182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connaître la validité du certificat et contribuer à la sécurisation de la transaction.</a:t>
            </a:r>
          </a:p>
        </p:txBody>
      </p:sp>
      <p:sp>
        <p:nvSpPr>
          <p:cNvPr id="1826" name="Shape 182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2" name="Shape 1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Recourir à un jeu de caractères international.</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Prévenir les défauts d'affichage.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299" name="Shape 2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1" name="Shape 1831"/>
        <p:cNvGrpSpPr/>
        <p:nvPr/>
      </p:nvGrpSpPr>
      <p:grpSpPr>
        <a:xfrm>
          <a:off x="0" y="0"/>
          <a:ext cx="0" cy="0"/>
          <a:chOff x="0" y="0"/>
          <a:chExt cx="0" cy="0"/>
        </a:xfrm>
      </p:grpSpPr>
      <p:sp>
        <p:nvSpPr>
          <p:cNvPr id="1832" name="Shape 18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33" name="Shape 183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que des données sensibles ne soient publiques et stockées en clair aux différentes étapes de l'accès à la page (FAI, proxy, serveur Web, historique du navigateur, services tiers…).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saisir des données sensibles en sachant qu'elles seront protégées et confidentielles.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34" name="Shape 183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0" name="Shape 1840"/>
        <p:cNvGrpSpPr/>
        <p:nvPr/>
      </p:nvGrpSpPr>
      <p:grpSpPr>
        <a:xfrm>
          <a:off x="0" y="0"/>
          <a:ext cx="0" cy="0"/>
          <a:chOff x="0" y="0"/>
          <a:chExt cx="0" cy="0"/>
        </a:xfrm>
      </p:grpSpPr>
      <p:sp>
        <p:nvSpPr>
          <p:cNvPr id="1841" name="Shape 18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42" name="Shape 18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Conforter la confiance de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saisir des données sensibles en sachant qu'elles seront protégées.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Minimiser les risques d'utilisation frauduleuse des données des utilisateurs.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43" name="Shape 18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Shape 18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50" name="Shape 185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Conforter la confiance de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saisir des données sensibles en sachant qu'elles seront protégées.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Minimiser les risques d'utilisation frauduleuse des données des utilisateurs.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51" name="Shape 185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1" name="Shape 1861"/>
        <p:cNvGrpSpPr/>
        <p:nvPr/>
      </p:nvGrpSpPr>
      <p:grpSpPr>
        <a:xfrm>
          <a:off x="0" y="0"/>
          <a:ext cx="0" cy="0"/>
          <a:chOff x="0" y="0"/>
          <a:chExt cx="0" cy="0"/>
        </a:xfrm>
      </p:grpSpPr>
      <p:sp>
        <p:nvSpPr>
          <p:cNvPr id="1862" name="Shape 18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63" name="Shape 18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Contribuer à l'information des utilisateurs sur la sécurisation des échanges de données sensibles.</a:t>
            </a:r>
          </a:p>
        </p:txBody>
      </p:sp>
      <p:sp>
        <p:nvSpPr>
          <p:cNvPr id="1864" name="Shape 18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9" name="Shape 1869"/>
        <p:cNvGrpSpPr/>
        <p:nvPr/>
      </p:nvGrpSpPr>
      <p:grpSpPr>
        <a:xfrm>
          <a:off x="0" y="0"/>
          <a:ext cx="0" cy="0"/>
          <a:chOff x="0" y="0"/>
          <a:chExt cx="0" cy="0"/>
        </a:xfrm>
      </p:grpSpPr>
      <p:sp>
        <p:nvSpPr>
          <p:cNvPr id="1870" name="Shape 18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71" name="Shape 187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l'utilisateur sur les cookies.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Expliquer leur rôle et leur utilité.</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72" name="Shape 187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Shape 18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79" name="Shape 18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l'utilisateur sur l'utilisation de ses données personnelles.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Conforter la confiance dans le site ou le service.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gestion des demandes liées aux données personnelles.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880" name="Shape 18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4" name="Shape 1884"/>
        <p:cNvGrpSpPr/>
        <p:nvPr/>
      </p:nvGrpSpPr>
      <p:grpSpPr>
        <a:xfrm>
          <a:off x="0" y="0"/>
          <a:ext cx="0" cy="0"/>
          <a:chOff x="0" y="0"/>
          <a:chExt cx="0" cy="0"/>
        </a:xfrm>
      </p:grpSpPr>
      <p:sp>
        <p:nvSpPr>
          <p:cNvPr id="1885" name="Shape 18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86" name="Shape 18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Shape 18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93" name="Shape 18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8" name="Shape 1898"/>
        <p:cNvGrpSpPr/>
        <p:nvPr/>
      </p:nvGrpSpPr>
      <p:grpSpPr>
        <a:xfrm>
          <a:off x="0" y="0"/>
          <a:ext cx="0" cy="0"/>
          <a:chOff x="0" y="0"/>
          <a:chExt cx="0" cy="0"/>
        </a:xfrm>
      </p:grpSpPr>
      <p:sp>
        <p:nvSpPr>
          <p:cNvPr id="1899" name="Shape 18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00" name="Shape 19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gestion des comptes utilisateurs.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à l'utilisateur une recherche de contact.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Conforter la confiance dans le site ou le service.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01" name="Shape 19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Shape 19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07" name="Shape 19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l'affichage de listes de fichiers contenus dans un répertoire.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sécurité du serveur.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risques d'intrusion.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08" name="Shape 19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6" name="Shape 3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 affichage hors-ligne correct des pages en indiquant au navigateur quel est le jeu de caractères utilisé.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Prévenir le risque de problèmes d'affichage de caractères lié à un fonctionnement parfois hasardeux des mécanismes de rattrapage des navigateurs quand ils ne disposent pas de l'information nécessaire via l'en-tête HTTP content-type.</a:t>
            </a:r>
          </a:p>
        </p:txBody>
      </p:sp>
      <p:sp>
        <p:nvSpPr>
          <p:cNvPr id="307" name="Shape 3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3" name="Shape 1913"/>
        <p:cNvGrpSpPr/>
        <p:nvPr/>
      </p:nvGrpSpPr>
      <p:grpSpPr>
        <a:xfrm>
          <a:off x="0" y="0"/>
          <a:ext cx="0" cy="0"/>
          <a:chOff x="0" y="0"/>
          <a:chExt cx="0" cy="0"/>
        </a:xfrm>
      </p:grpSpPr>
      <p:sp>
        <p:nvSpPr>
          <p:cNvPr id="1914" name="Shape 19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15" name="Shape 19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Accélérer l'affichage des contenus et permettre une navigation plus fluide.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les coûts de bande passante.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16" name="Shape 19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1" name="Shape 1921"/>
        <p:cNvGrpSpPr/>
        <p:nvPr/>
      </p:nvGrpSpPr>
      <p:grpSpPr>
        <a:xfrm>
          <a:off x="0" y="0"/>
          <a:ext cx="0" cy="0"/>
          <a:chOff x="0" y="0"/>
          <a:chExt cx="0" cy="0"/>
        </a:xfrm>
      </p:grpSpPr>
      <p:sp>
        <p:nvSpPr>
          <p:cNvPr id="1922" name="Shape 19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923" name="Shape 19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2" name="Shape 1932"/>
        <p:cNvGrpSpPr/>
        <p:nvPr/>
      </p:nvGrpSpPr>
      <p:grpSpPr>
        <a:xfrm>
          <a:off x="0" y="0"/>
          <a:ext cx="0" cy="0"/>
          <a:chOff x="0" y="0"/>
          <a:chExt cx="0" cy="0"/>
        </a:xfrm>
      </p:grpSpPr>
      <p:sp>
        <p:nvSpPr>
          <p:cNvPr id="1933" name="Shape 19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34" name="Shape 193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vitesse de rendu de la page.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Diminuer les coûts de bande passante.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35" name="Shape 193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9" name="Shape 1939"/>
        <p:cNvGrpSpPr/>
        <p:nvPr/>
      </p:nvGrpSpPr>
      <p:grpSpPr>
        <a:xfrm>
          <a:off x="0" y="0"/>
          <a:ext cx="0" cy="0"/>
          <a:chOff x="0" y="0"/>
          <a:chExt cx="0" cy="0"/>
        </a:xfrm>
      </p:grpSpPr>
      <p:sp>
        <p:nvSpPr>
          <p:cNvPr id="1940" name="Shape 19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41" name="Shape 194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Accélérer l'affichage des contenus et permettre une navigation plus fluide.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les coûts de bande passante.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42" name="Shape 194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7" name="Shape 1947"/>
        <p:cNvGrpSpPr/>
        <p:nvPr/>
      </p:nvGrpSpPr>
      <p:grpSpPr>
        <a:xfrm>
          <a:off x="0" y="0"/>
          <a:ext cx="0" cy="0"/>
          <a:chOff x="0" y="0"/>
          <a:chExt cx="0" cy="0"/>
        </a:xfrm>
      </p:grpSpPr>
      <p:sp>
        <p:nvSpPr>
          <p:cNvPr id="1948" name="Shape 19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49" name="Shape 194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50" name="Shape 195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5" name="Shape 1955"/>
        <p:cNvGrpSpPr/>
        <p:nvPr/>
      </p:nvGrpSpPr>
      <p:grpSpPr>
        <a:xfrm>
          <a:off x="0" y="0"/>
          <a:ext cx="0" cy="0"/>
          <a:chOff x="0" y="0"/>
          <a:chExt cx="0" cy="0"/>
        </a:xfrm>
      </p:grpSpPr>
      <p:sp>
        <p:nvSpPr>
          <p:cNvPr id="1956" name="Shape 19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57" name="Shape 195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 détection automatisée des URL erronées.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Transmettre au navigateur une information sûre.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58" name="Shape 195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3" name="Shape 1963"/>
        <p:cNvGrpSpPr/>
        <p:nvPr/>
      </p:nvGrpSpPr>
      <p:grpSpPr>
        <a:xfrm>
          <a:off x="0" y="0"/>
          <a:ext cx="0" cy="0"/>
          <a:chOff x="0" y="0"/>
          <a:chExt cx="0" cy="0"/>
        </a:xfrm>
      </p:grpSpPr>
      <p:sp>
        <p:nvSpPr>
          <p:cNvPr id="1964" name="Shape 19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5" name="Shape 196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Informer l'utilisateur sur l'erreur rencontrée, sur la continuité de fonctionnement du serveur et lever le doute sur un éventuel problème lié à sa connexion.</a:t>
            </a:r>
          </a:p>
        </p:txBody>
      </p:sp>
      <p:sp>
        <p:nvSpPr>
          <p:cNvPr id="1966" name="Shape 196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1" name="Shape 1971"/>
        <p:cNvGrpSpPr/>
        <p:nvPr/>
      </p:nvGrpSpPr>
      <p:grpSpPr>
        <a:xfrm>
          <a:off x="0" y="0"/>
          <a:ext cx="0" cy="0"/>
          <a:chOff x="0" y="0"/>
          <a:chExt cx="0" cy="0"/>
        </a:xfrm>
      </p:grpSpPr>
      <p:sp>
        <p:nvSpPr>
          <p:cNvPr id="1972" name="Shape 19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73" name="Shape 197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l'internaute sur le fait qu'il est toujours dans le même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l'administrateur du site de mettre des éléments de guidage pour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l'utilisateur sur l'erreur rencontrée, sur la continuité de fonctionnement du serveur et mettre hors de cause sa connexion.</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74" name="Shape 197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9" name="Shape 1979"/>
        <p:cNvGrpSpPr/>
        <p:nvPr/>
      </p:nvGrpSpPr>
      <p:grpSpPr>
        <a:xfrm>
          <a:off x="0" y="0"/>
          <a:ext cx="0" cy="0"/>
          <a:chOff x="0" y="0"/>
          <a:chExt cx="0" cy="0"/>
        </a:xfrm>
      </p:grpSpPr>
      <p:sp>
        <p:nvSpPr>
          <p:cNvPr id="1980" name="Shape 19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81" name="Shape 198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aux utilisateurs les ruptures de navigation, l'arrivée sur des pages cul-de-sac ou l'obligation d'utiliser le bouton Précédent du navigateur.</a:t>
            </a:r>
          </a:p>
        </p:txBody>
      </p:sp>
      <p:sp>
        <p:nvSpPr>
          <p:cNvPr id="1982" name="Shape 198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7" name="Shape 1987"/>
        <p:cNvGrpSpPr/>
        <p:nvPr/>
      </p:nvGrpSpPr>
      <p:grpSpPr>
        <a:xfrm>
          <a:off x="0" y="0"/>
          <a:ext cx="0" cy="0"/>
          <a:chOff x="0" y="0"/>
          <a:chExt cx="0" cy="0"/>
        </a:xfrm>
      </p:grpSpPr>
      <p:sp>
        <p:nvSpPr>
          <p:cNvPr id="1988" name="Shape 19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89" name="Shape 19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vitesse de rendu de la page.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Diminuer les coûts de bande passante.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90" name="Shape 19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16" name="Shape 3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une restitution correcte des contenus masqués qui doivent être lus par les lecteurs d'écran.</a:t>
            </a:r>
          </a:p>
        </p:txBody>
      </p:sp>
      <p:sp>
        <p:nvSpPr>
          <p:cNvPr id="317" name="Shape 3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4" name="Shape 1994"/>
        <p:cNvGrpSpPr/>
        <p:nvPr/>
      </p:nvGrpSpPr>
      <p:grpSpPr>
        <a:xfrm>
          <a:off x="0" y="0"/>
          <a:ext cx="0" cy="0"/>
          <a:chOff x="0" y="0"/>
          <a:chExt cx="0" cy="0"/>
        </a:xfrm>
      </p:grpSpPr>
      <p:sp>
        <p:nvSpPr>
          <p:cNvPr id="1995" name="Shape 19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96" name="Shape 199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 navigateur de choisir le bon encodage des caractères pour afficher la page.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997" name="Shape 199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Shape 20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04" name="Shape 200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Servir les pages dans la langue souhaitée.</a:t>
            </a:r>
          </a:p>
        </p:txBody>
      </p:sp>
      <p:sp>
        <p:nvSpPr>
          <p:cNvPr id="2005" name="Shape 200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4" name="Shape 2014"/>
        <p:cNvGrpSpPr/>
        <p:nvPr/>
      </p:nvGrpSpPr>
      <p:grpSpPr>
        <a:xfrm>
          <a:off x="0" y="0"/>
          <a:ext cx="0" cy="0"/>
          <a:chOff x="0" y="0"/>
          <a:chExt cx="0" cy="0"/>
        </a:xfrm>
      </p:grpSpPr>
      <p:sp>
        <p:nvSpPr>
          <p:cNvPr id="2015" name="Shape 20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16" name="Shape 201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Minimiser la quantité de données à télécharger par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les performances.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2017" name="Shape 201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Shape 20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33" name="Shape 20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2" name="Shape 2042"/>
        <p:cNvGrpSpPr/>
        <p:nvPr/>
      </p:nvGrpSpPr>
      <p:grpSpPr>
        <a:xfrm>
          <a:off x="0" y="0"/>
          <a:ext cx="0" cy="0"/>
          <a:chOff x="0" y="0"/>
          <a:chExt cx="0" cy="0"/>
        </a:xfrm>
      </p:grpSpPr>
      <p:sp>
        <p:nvSpPr>
          <p:cNvPr id="2043" name="Shape 20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44" name="Shape 204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de rejoindre la page d'accueil du site même lorsqu'ils oublient de taper le préfixe www.</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045" name="Shape 204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9" name="Shape 2049"/>
        <p:cNvGrpSpPr/>
        <p:nvPr/>
      </p:nvGrpSpPr>
      <p:grpSpPr>
        <a:xfrm>
          <a:off x="0" y="0"/>
          <a:ext cx="0" cy="0"/>
          <a:chOff x="0" y="0"/>
          <a:chExt cx="0" cy="0"/>
        </a:xfrm>
      </p:grpSpPr>
      <p:sp>
        <p:nvSpPr>
          <p:cNvPr id="2050" name="Shape 20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51" name="Shape 20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6" name="Shape 2056"/>
        <p:cNvGrpSpPr/>
        <p:nvPr/>
      </p:nvGrpSpPr>
      <p:grpSpPr>
        <a:xfrm>
          <a:off x="0" y="0"/>
          <a:ext cx="0" cy="0"/>
          <a:chOff x="0" y="0"/>
          <a:chExt cx="0" cy="0"/>
        </a:xfrm>
      </p:grpSpPr>
      <p:sp>
        <p:nvSpPr>
          <p:cNvPr id="2057" name="Shape 20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58" name="Shape 205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configurer la fréquence à laquelle leurs outils consultent le fil de syndication.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la charge du serveur.</a:t>
            </a:r>
          </a:p>
        </p:txBody>
      </p:sp>
      <p:sp>
        <p:nvSpPr>
          <p:cNvPr id="2059" name="Shape 205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Shape 20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66" name="Shape 206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Assurer la fiabilité des liens lorsque le contenu est réutilisé.</a:t>
            </a:r>
          </a:p>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 navigateur d'indiquer dans son interface la présence d'un fil de syndication associé à la page en cours de consultation.</a:t>
            </a:r>
          </a:p>
          <a:p>
            <a:pPr indent="0" lvl="0" marL="0" marR="0" rtl="0" algn="l">
              <a:spcBef>
                <a:spcPts val="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de s'abonner facilement aux fils de syndication.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2067" name="Shape 206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3" name="Shape 2083"/>
        <p:cNvGrpSpPr/>
        <p:nvPr/>
      </p:nvGrpSpPr>
      <p:grpSpPr>
        <a:xfrm>
          <a:off x="0" y="0"/>
          <a:ext cx="0" cy="0"/>
          <a:chOff x="0" y="0"/>
          <a:chExt cx="0" cy="0"/>
        </a:xfrm>
      </p:grpSpPr>
      <p:sp>
        <p:nvSpPr>
          <p:cNvPr id="2084" name="Shape 20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085" name="Shape 20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0" name="Shape 2090"/>
        <p:cNvGrpSpPr/>
        <p:nvPr/>
      </p:nvGrpSpPr>
      <p:grpSpPr>
        <a:xfrm>
          <a:off x="0" y="0"/>
          <a:ext cx="0" cy="0"/>
          <a:chOff x="0" y="0"/>
          <a:chExt cx="0" cy="0"/>
        </a:xfrm>
      </p:grpSpPr>
      <p:sp>
        <p:nvSpPr>
          <p:cNvPr id="2091" name="Shape 20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92" name="Shape 209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aides techniques de restituer l'information contenue dans les tableaux de données de manière compréhensible, en indiquant à l'utilisateur les relations logiques entre contenu et en-têtes du tableau.</a:t>
            </a:r>
          </a:p>
        </p:txBody>
      </p:sp>
      <p:sp>
        <p:nvSpPr>
          <p:cNvPr id="2093" name="Shape 209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5" name="Shape 32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 compréhension des contenus par les utilisateurs dont le navigateur n'appliquera pas les feuilles de style du site ou dont le mode d'accès n'est pas visuel.</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Séparer rigoureusement les contenus de la présentation pour favoriser leur interopérabilité.</a:t>
            </a:r>
          </a:p>
        </p:txBody>
      </p:sp>
      <p:sp>
        <p:nvSpPr>
          <p:cNvPr id="326" name="Shape 32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8" name="Shape 2098"/>
        <p:cNvGrpSpPr/>
        <p:nvPr/>
      </p:nvGrpSpPr>
      <p:grpSpPr>
        <a:xfrm>
          <a:off x="0" y="0"/>
          <a:ext cx="0" cy="0"/>
          <a:chOff x="0" y="0"/>
          <a:chExt cx="0" cy="0"/>
        </a:xfrm>
      </p:grpSpPr>
      <p:sp>
        <p:nvSpPr>
          <p:cNvPr id="2099" name="Shape 20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00" name="Shape 21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d'aides techniques (lecteurs d'écran) d'identifier aisément la nature des informations fournies par un tableau.</a:t>
            </a:r>
          </a:p>
        </p:txBody>
      </p:sp>
      <p:sp>
        <p:nvSpPr>
          <p:cNvPr id="2101" name="Shape 21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Shape 21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08" name="Shape 210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un contenu compréhensible aux utilisateurs dont l'agent utilisateur ou l'aide technique (lecteur d'écran) ne permet pas de restituer la mise en forme initialement prévue à l'aide d'un tableau.</a:t>
            </a:r>
          </a:p>
        </p:txBody>
      </p:sp>
      <p:sp>
        <p:nvSpPr>
          <p:cNvPr id="2109" name="Shape 210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Shape 2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15" name="Shape 21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0" name="Shape 2120"/>
        <p:cNvGrpSpPr/>
        <p:nvPr/>
      </p:nvGrpSpPr>
      <p:grpSpPr>
        <a:xfrm>
          <a:off x="0" y="0"/>
          <a:ext cx="0" cy="0"/>
          <a:chOff x="0" y="0"/>
          <a:chExt cx="0" cy="0"/>
        </a:xfrm>
      </p:grpSpPr>
      <p:sp>
        <p:nvSpPr>
          <p:cNvPr id="2121" name="Shape 21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22" name="Shape 21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d'accéder à des tableaux exploitables par leur agent utilisateur et restitués de manière compréhensible dans tous les cas.</a:t>
            </a:r>
          </a:p>
        </p:txBody>
      </p:sp>
      <p:sp>
        <p:nvSpPr>
          <p:cNvPr id="2123" name="Shape 212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Shape 2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31" name="Shape 21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Shape 2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37" name="Shape 21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2" name="Shape 2142"/>
        <p:cNvGrpSpPr/>
        <p:nvPr/>
      </p:nvGrpSpPr>
      <p:grpSpPr>
        <a:xfrm>
          <a:off x="0" y="0"/>
          <a:ext cx="0" cy="0"/>
          <a:chOff x="0" y="0"/>
          <a:chExt cx="0" cy="0"/>
        </a:xfrm>
      </p:grpSpPr>
      <p:sp>
        <p:nvSpPr>
          <p:cNvPr id="2143" name="Shape 21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44" name="Shape 21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Shape 21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50" name="Shape 21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Shape 21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55" name="Shape 2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Shape 21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61" name="Shape 2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34" name="Shape 33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l'identification des listes par les navigateurs et les aides techniques et donc leur restitution appropriée afin de faciliter leur compréhension par les utilisateurs.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la sémantique du contenu des pages et sa réutilisabilité.</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35" name="Shape 33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42" name="Shape 34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l'adaptation du rendu au media (mobile, etc.) ou aux besoins de l'utilisateur (agrandissement de la taille des caractères, modification des couleurs, de la police, de la graisse, de la justification, etc.).</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vocalisation et la transcription automatique</a:t>
            </a:r>
          </a:p>
        </p:txBody>
      </p:sp>
      <p:sp>
        <p:nvSpPr>
          <p:cNvPr id="343" name="Shape 34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55" name="Shape 3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d'accéder rapidement à la signification d'un sigle.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l'exploitation du contenu par un robot (établissement d'un index des sigles).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le référencement du contenu.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56" name="Shape 3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63" name="Shape 3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l'exploitation pertinente du code source par les agents utilisateurs (les navigateurs, les robots d'indexation des moteurs de recherche, les plages brailles, etc.).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Alléger le code source en déportant la mise en forme dans les CSS.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364" name="Shape 3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5" name="Shape 3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l'adaptation de la mise en forme des contenus par les agents utilisateurs, selon les besoins de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le poids du code source des pages, en incitant à mutualiser et à externaliser les informations de mise en forme grâce à CSS.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réutilisation du contenu sans contraintes liées à sa mise en forme initiale.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376" name="Shape 3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84" name="Shape 3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9" name="Shape 13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placés dans des contextes où les images ne sont pas perceptibles (navigateur texte, lecteur d'écran, navigateur avec images désactivées) de comprendre le sens des images qu'ils ne peuvent voir.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robots d'exploiter l'information véhiculée par les images (référencement, indexation, traduction automatique des alternatives d'images-texte).</a:t>
            </a:r>
          </a:p>
          <a:p>
            <a:pPr indent="-171450" lvl="0" marL="171450" marR="0" rtl="0" algn="l">
              <a:spcBef>
                <a:spcPts val="0"/>
              </a:spcBef>
              <a:spcAft>
                <a:spcPts val="0"/>
              </a:spcAft>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l'affichage d'un texte pendant le chargement des images</a:t>
            </a:r>
          </a:p>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40" name="Shape 14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1" name="Shape 39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retour d'information de la part des utilisateurs.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la confiance en garantissant d'entrée de jeu à l'utilisateur la possibilité d'un recours en cas de difficultés.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392" name="Shape 39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9" name="Shape 39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Optimiser les possibilités de retour d'information de la part des utilisateurs.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de mettre l'utilisateur en difficulté en cas d'indisponibilité ou de problèmes d'utilisation d'un moyen de contact.</a:t>
            </a:r>
          </a:p>
        </p:txBody>
      </p:sp>
      <p:sp>
        <p:nvSpPr>
          <p:cNvPr id="400" name="Shape 40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07" name="Shape 4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Favoriser l'identification de l'entité responsable des contenus et des services.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Fournir un moyen de contact alternatif.</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08" name="Shape 4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5" name="Shape 4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les utilisateurs de la prise en compte de leur demande.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d'obtenir une confirmation archivable de la bonne réception de leur demande d'information.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16" name="Shape 4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3" name="Shape 42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qui ne peuvent accéder au son ou à l'image proposés d'accéder à une transcription textuelle servant d'alternative.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l'exploitation de l'information par des robots en améliorant ainsi son indexation et son référencement, ou encore permettre sa traduction par des outils linguistiques en ligne.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24" name="Shape 42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2" name="Shape 43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l'identification de l'entité ou de la personne responsable des contenus ou des services.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des utilisateurs de s'assurer qu'ils sont bien sur le bon site et non sur un site de phishing, par exemple.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33" name="Shape 43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0" name="Shape 4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47" name="Shape 44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immédiatement le site dans les onglets, les favoris, dans la fenêtre du navigateur ou encore dans les lecteurs d'écran.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du site et sa présentation dans les moteurs de recherche.</a:t>
            </a:r>
          </a:p>
        </p:txBody>
      </p:sp>
      <p:sp>
        <p:nvSpPr>
          <p:cNvPr id="448" name="Shape 44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55" name="Shape 4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immédiatement la nature des contenus de chaque page dans les onglets, les favoris, dans la fenêtre du navigateur ou encore dans les lecteurs d'écran.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des pages et leur présentation dans les moteurs de recherche.</a:t>
            </a:r>
          </a:p>
        </p:txBody>
      </p:sp>
      <p:sp>
        <p:nvSpPr>
          <p:cNvPr id="456" name="Shape 4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3" name="Shape 4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une identification immédiate des contenus publicitaires ou sponsorisés.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les confusions entre contenus rédactionnels et publicitaires.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Prévenir les risques associés aux conflits d'intérêt.</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64" name="Shape 4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8" name="Shape 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Shape 4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1" name="Shape 47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les utilisateurs sur les conditions sous lesquelles sont publiés les contenus.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les utilisateurs sur les conditions de copie et de réutilisation.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72" name="Shape 47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0" name="Shape 48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immédiatement les nouveaux contenus ou services en ligne.</a:t>
            </a:r>
          </a:p>
        </p:txBody>
      </p:sp>
      <p:sp>
        <p:nvSpPr>
          <p:cNvPr id="481" name="Shape 48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9" name="Shape 48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l'archivage des contenus créés par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à l'utilisateur d'éventuelles saisies redoublées en cas de réutilisation des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90" name="Shape 49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7" name="Shape 49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comprendre les contenus sectoriels ou à caractère technique.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l'utilisation d'un service.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Améliorer le référencement sur des mots-clés ou expressions techniques.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498" name="Shape 49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05" name="Shape 5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12" name="Shape 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19" name="Shape 5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à l'utilisateur le contrôle de sa commande.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compromettre la relation de confiance avec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toute forme de vente forcée.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520" name="Shape 5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27" name="Shape 5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d'anticiper d'éventuelles difficultés et une augmentation du délai de livraison.</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28" name="Shape 52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7" name="Shape 53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la date réelle à laquelle le bien commandé sera effectivement en leur possession.</a:t>
            </a:r>
          </a:p>
        </p:txBody>
      </p:sp>
      <p:sp>
        <p:nvSpPr>
          <p:cNvPr id="538" name="Shape 53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6" name="Shape 1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54" name="Shape 55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à l'utilisateur de modifier facilement sa commande.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55" name="Shape 55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62" name="Shape 56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précisément la nature et les spécifications des produits proposés.</a:t>
            </a:r>
          </a:p>
        </p:txBody>
      </p:sp>
      <p:sp>
        <p:nvSpPr>
          <p:cNvPr id="563" name="Shape 56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72" name="Shape 57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d'identifier la période au cours de laquelle ils peuvent bénéficier des offres proposées.</a:t>
            </a:r>
          </a:p>
        </p:txBody>
      </p:sp>
      <p:sp>
        <p:nvSpPr>
          <p:cNvPr id="573" name="Shape 57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82" name="Shape 58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aux utilisateurs une indication vérifiable de l'existence officielle de la structure qui propose les contenus ou le service.</a:t>
            </a:r>
          </a:p>
        </p:txBody>
      </p:sp>
      <p:sp>
        <p:nvSpPr>
          <p:cNvPr id="583" name="Shape 58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0" name="Shape 59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connaître le détail du montant de sa commande.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Lever un frein à la validation d'une commande.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591" name="Shape 59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8" name="Shape 5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l'archivage des contenus créés par l'utilisateur.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à l'utilisateur d'éventuelles saisies redoublées en cas de réutilisation des contenus.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599" name="Shape 5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06" name="Shape 6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de connaître les conditions d'assistance en cas de difficulté.</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07" name="Shape 6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14" name="Shape 61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d'identifier précisément les conditions de l'encaissement.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15" name="Shape 61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24" name="Shape 62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aux utilisateurs d'identifier précisément la nature des services associés et leur coût.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25" name="Shape 62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32" name="Shape 63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fr-FR" sz="1200" u="none" cap="none" strike="noStrike">
                <a:solidFill>
                  <a:schemeClr val="dk1"/>
                </a:solidFill>
                <a:latin typeface="Calibri"/>
                <a:ea typeface="Calibri"/>
                <a:cs typeface="Calibri"/>
                <a:sym typeface="Calibri"/>
              </a:rPr>
              <a:t>Permettre un accès facile et permanent à toutes les conditions de réalisation du service.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33" name="Shape 63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Fournir un accès à l'information pour les utilisateurs dont le navigateur ou la plateforme ne supporte pas l'inclusion d'objets ou les technologies utilisées dans les objets inclus.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l'exploitation de ces contenus par les robots (référencement en particulier).</a:t>
            </a:r>
          </a:p>
        </p:txBody>
      </p:sp>
      <p:sp>
        <p:nvSpPr>
          <p:cNvPr id="167" name="Shape 16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0" name="Shape 64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une navigation et des commandes inutiles, voire une perte de temps pour l'utilisateur ainsi que pour la structure qui propose les biens ou les services.</a:t>
            </a:r>
          </a:p>
        </p:txBody>
      </p:sp>
      <p:sp>
        <p:nvSpPr>
          <p:cNvPr id="641" name="Shape 64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d'anticiper le mode et les conditions de paiement et de vérifier avant la commande s'ils pourront la mener à son terme.</a:t>
            </a:r>
          </a:p>
        </p:txBody>
      </p:sp>
      <p:sp>
        <p:nvSpPr>
          <p:cNvPr id="649" name="Shape 6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56" name="Shape 65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connaître les services mis à leur disposition et leur fonctionnement.</a:t>
            </a:r>
          </a:p>
        </p:txBody>
      </p:sp>
      <p:sp>
        <p:nvSpPr>
          <p:cNvPr id="657" name="Shape 65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65" name="Shape 66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l'internaute avant l'achat.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à l'acheteur toutes les informations liées à son achat, que celui-ci se passe bien ou non.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666" name="Shape 66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Shape 6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74" name="Shape 6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Shape 6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92" name="Shape 6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9" name="Shape 69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précisément et avant l'achat le montant total qu'ils auront à payer.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précisément les montants déductibles et les différentes imputations.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00" name="Shape 70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09" name="Shape 70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faire livrer un achat sur le lieu de leur choix.</a:t>
            </a:r>
          </a:p>
        </p:txBody>
      </p:sp>
      <p:sp>
        <p:nvSpPr>
          <p:cNvPr id="710" name="Shape 71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Shape 7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19" name="Shape 71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choisir le mode de paiement qui leur convient le mieux dans leur contexte.</a:t>
            </a:r>
          </a:p>
        </p:txBody>
      </p:sp>
      <p:sp>
        <p:nvSpPr>
          <p:cNvPr id="720" name="Shape 72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27" name="Shape 72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d'afficher et éventuellement d'imprimer une trace de leur commande.</a:t>
            </a:r>
          </a:p>
        </p:txBody>
      </p:sp>
      <p:sp>
        <p:nvSpPr>
          <p:cNvPr id="728" name="Shape 72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37" name="Shape 73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un accès immédiat à l'utilisateur pour lui permettre de comprendre de quoi il s'agit.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vérifier par lui-même l'information.</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Accroître le degré de confiance ou de crédibilité.</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38" name="Shape 73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45" name="Shape 74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d'identifier immédiatement et sans confusion possible les produits indisponibles.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l'effet de déception si un utilisateur débute une procédure de commande et s'aperçoit tardivement de l'indisponibilité du produit désiré. </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46" name="Shape 74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Shape 7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53" name="Shape 75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Donner à l'utilisateur une confirmation des informations relatives à la commande.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de conserver un historique de la transaction ailleurs que dans le site.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54" name="Shape 75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62" name="Shape 76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à l'utilisateur d'obtenir une confirmation de sa demande en-dehors du contexte de la navigation sur le site.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 service client de recevoir plusieurs demandes concernant une même réclamation.</a:t>
            </a:r>
          </a:p>
          <a:p>
            <a:pPr indent="-171450" lvl="0" marL="171450" marR="0" rtl="0" algn="l">
              <a:spcBef>
                <a:spcPts val="0"/>
              </a:spcBef>
              <a:spcAft>
                <a:spcPts val="0"/>
              </a:spcAft>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comprendre ou d'anticiper d'éventuelles difficultés sur le site ou lors de la transaction.</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63" name="Shape 76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71" name="Shape 77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s'adresser ou d'adresser directement leurs réclamations au bon interlocuteur.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Rassurer les internautes sur le fait qu'ils pourront facilement interagir avec le service des réclamations en cas de problème.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d'identifier précisément les pièces nécessaires en cas de nécessité de retour du produit.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Anticiper d'éventuels problèmes en cas de demande de remboursement réalisée après le délai légal.</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Diminuer le nombre de démarches inutiles et le nombre de demandes au support client.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Augmenter le taux de transformation d'un site e-commerce.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d'anticiper d'éventuelles difficultés d'utilisation et/ou de fonctionnement du bien ou du service proposé.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le nombre de sollicitations du service client.</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72" name="Shape 77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Shape 7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78" name="Shape 7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Shape 7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85" name="Shape 78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aux utilisateurs de contacter le modérateur pour demander une correction, poser une question ou signaler des abus.</a:t>
            </a:r>
          </a:p>
        </p:txBody>
      </p:sp>
      <p:sp>
        <p:nvSpPr>
          <p:cNvPr id="786" name="Shape 78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93" name="Shape 7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le signalement de contenus illégaux ou inappropriés.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Accélérer la détection de ces contenus.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risques de consultation de contenus illégaux ou inappropriés.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794" name="Shape 7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Shape 7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00" name="Shape 8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Expliquer aux utilisateurs pour quelles raisons et dans quelle mesure leurs publications peuvent être modérées.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nombre de réclamations des utilisateurs ne voyant pas leur publication apparaître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801" name="Shape 8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Shape 8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07" name="Shape 80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à l'utilisateur de vérifier sa saisie en contexte et, si nécessaire, de la corriger avant envoi.</a:t>
            </a:r>
          </a:p>
        </p:txBody>
      </p:sp>
      <p:sp>
        <p:nvSpPr>
          <p:cNvPr id="808" name="Shape 80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7" name="Shape 1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Shape 8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15" name="Shape 8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Permettre à l'utilisateur de vérifier et de corriger si nécessaire sa saisie en tenant compte de la présentation finale du contenu concerné.</a:t>
            </a:r>
          </a:p>
        </p:txBody>
      </p:sp>
      <p:sp>
        <p:nvSpPr>
          <p:cNvPr id="816" name="Shape 8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Shape 8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22" name="Shape 8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29" name="Shape 82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Informer l'utilisateur afin qu'il puisse décider en connaissance de cause de consulter ou de télécharger ou non le contenu concerné.</a:t>
            </a:r>
          </a:p>
        </p:txBody>
      </p:sp>
      <p:sp>
        <p:nvSpPr>
          <p:cNvPr id="830" name="Shape 83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37" name="Shape 83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savoir en temps utile si leurs outils les autorisent à consulter les fichiers proposés en téléchargement.</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Réduire la charge serveur en évitant les téléchargements inutiles.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838" name="Shape 83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47" name="Shape 84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de façon préventive les utilisateurs sur la quantité de données à télécharger.</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différer le téléchargement en connexion bas débit ou mobile.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848" name="Shape 84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Shape 8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55" name="Shape 8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aux utilisateurs des téléchargements inutiles.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Informer les utilisateurs sur les fichiers téléchargés.</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856" name="Shape 8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Shape 8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62" name="Shape 86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à l'utilisateur le contrôle des animations lors de la consultation du contenu.</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perturber l'attention en imposant des éléments pouvant gêner celle-ci.</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 consultation pas à pas d'animations séquentielles ou de contenus sonores.</a:t>
            </a:r>
          </a:p>
        </p:txBody>
      </p:sp>
      <p:sp>
        <p:nvSpPr>
          <p:cNvPr id="863" name="Shape 86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Shape 8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75" name="Shape 87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Fournir aux utilisateurs un accès direct et immédiat aux contenus, même lorsque l'administrateur du site décide de proposer une animation ou une publicité préalable.</a:t>
            </a:r>
          </a:p>
        </p:txBody>
      </p:sp>
      <p:sp>
        <p:nvSpPr>
          <p:cNvPr id="876" name="Shape 87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83" name="Shape 88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Laisser à l'utilisateur le contrôle de l'interface sonore et visuelle lors de la consultation du site.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surprendre l'utilisateur par la diffusion inattendue d'un contenu audio.</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Ne pas imposer à l'utilisateur le déclenchement d'un contenu animé.</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84" name="Shape 88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Shape 8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91" name="Shape 89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 référencement des contenus des documents PDF.</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manipulation et la réutilisation du contenu des documents PDF.</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Garantir la lisibilité des contenus des documents PDF.</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92" name="Shape 89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4" name="Shape 194"/>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qui ne peuvent accéder au son ou à l'image proposés d'accéder à une transcription textuelle servant d'alternative.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l'exploitation de l'information par des robots en améliorant ainsi son indexation et son référencement, ou encore permettre sa traduction par des outils linguistiques en ligne.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195" name="Shape 195"/>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00" name="Shape 9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d'accéder directement à différentes sections d'un document PDF.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Fournir une structure de titres aux utilisateurs qui en ont besoin.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la consultation d'un PDF via une aide technique.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01" name="Shape 9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08" name="Shape 9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15" name="Shape 91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compréhension des données attendues dans les formulaires.</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aides techniques d'accessibilité de restituer les champs de formulaires en les associant systématiquement à une étiquette indiquant leur rôle et la nature de la saisie attendue.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Faciliter la saisie en permettant de sélectionner le champ via un clic sur son étiquette aussi bien que sur le champ lui-même (particulièrement en cas de case à cocher ou de case radio).</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16" name="Shape 91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Shape 9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24" name="Shape 9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32" name="Shape 93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Permettre aux utilisateurs de savoir à l'avance si un champ est obligatoire.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Prévenir les erreurs avant qu'elles ne surviennent.</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33" name="Shape 93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Shape 9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40" name="Shape 94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 risque d'erreurs de saisie.</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Limiter les risques associés à l'envoi de données erronées ou impossibles à exploiter. </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que l'utilisateur ne renonce à poursuivre faute d'information sur la saisie attendue.</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41" name="Shape 94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Shape 9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48" name="Shape 94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le risque d'erreur et donc éviter à l'utilisateur de devoir remplir plusieurs fois un même champ.</a:t>
            </a:r>
          </a:p>
          <a:p>
            <a:pPr indent="-171450" lvl="0" marL="171450" marR="0" rtl="0" algn="l">
              <a:spcBef>
                <a:spcPts val="0"/>
              </a:spcBef>
              <a:buClr>
                <a:schemeClr val="dk1"/>
              </a:buClr>
              <a:buSzPct val="100000"/>
              <a:buFont typeface="Arial"/>
              <a:buChar char="•"/>
            </a:pPr>
            <a:r>
              <a:rPr b="0" i="0" lang="fr-FR" sz="1200" u="none" cap="none" strike="noStrike">
                <a:solidFill>
                  <a:schemeClr val="dk1"/>
                </a:solidFill>
                <a:latin typeface="Calibri"/>
                <a:ea typeface="Calibri"/>
                <a:cs typeface="Calibri"/>
                <a:sym typeface="Calibri"/>
              </a:rPr>
              <a:t>Éviter l'incompréhension de l'utilisateur qui pense avoir rempli correctement le champ et qui le voit signalé en erreur.</a:t>
            </a:r>
          </a:p>
          <a:p>
            <a:pPr indent="-171450" lvl="0" marL="171450" marR="0" rtl="0" algn="l">
              <a:spcBef>
                <a:spcPts val="0"/>
              </a:spcBef>
              <a:buClr>
                <a:schemeClr val="dk1"/>
              </a:buClr>
              <a:buSzPct val="100000"/>
              <a:buFont typeface="Arial"/>
              <a:buNone/>
            </a:pPr>
            <a:r>
              <a:t/>
            </a:r>
            <a:endParaRPr b="0" i="0" sz="1200" u="none" cap="none" strike="noStrike">
              <a:solidFill>
                <a:schemeClr val="dk1"/>
              </a:solidFill>
              <a:latin typeface="Calibri"/>
              <a:ea typeface="Calibri"/>
              <a:cs typeface="Calibri"/>
              <a:sym typeface="Calibri"/>
            </a:endParaRPr>
          </a:p>
        </p:txBody>
      </p:sp>
      <p:sp>
        <p:nvSpPr>
          <p:cNvPr id="949" name="Shape 9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55" name="Shape 9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à l'utilisateur de saisir un mot de passe qui ne correspond finalement pas à celui qu'il a souhaité ou mémorisé.</a:t>
            </a:r>
          </a:p>
        </p:txBody>
      </p:sp>
      <p:sp>
        <p:nvSpPr>
          <p:cNvPr id="956" name="Shape 95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Shape 9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63" name="Shape 9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Shape 9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70" name="Shape 97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fr-FR" sz="1200" u="none" cap="none" strike="noStrike">
                <a:solidFill>
                  <a:schemeClr val="dk1"/>
                </a:solidFill>
                <a:latin typeface="Calibri"/>
                <a:ea typeface="Calibri"/>
                <a:cs typeface="Calibri"/>
                <a:sym typeface="Calibri"/>
              </a:rPr>
              <a:t>Éviter à l'utilisateur de saisir un mot de passe qui ne correspond finalement pas à celui qu'il a souhaité ou mémorisé.</a:t>
            </a:r>
          </a:p>
        </p:txBody>
      </p:sp>
      <p:sp>
        <p:nvSpPr>
          <p:cNvPr id="971" name="Shape 97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fr-FR"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apositive de titre">
    <p:spTree>
      <p:nvGrpSpPr>
        <p:cNvPr id="15" name="Shape 15"/>
        <p:cNvGrpSpPr/>
        <p:nvPr/>
      </p:nvGrpSpPr>
      <p:grpSpPr>
        <a:xfrm>
          <a:off x="0" y="0"/>
          <a:ext cx="0" cy="0"/>
          <a:chOff x="0" y="0"/>
          <a:chExt cx="0" cy="0"/>
        </a:xfrm>
      </p:grpSpPr>
      <p:sp>
        <p:nvSpPr>
          <p:cNvPr id="16" name="Shape 16"/>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91425" lIns="91425" rIns="91425" tIns="91425"/>
          <a:lstStyle>
            <a:lvl1pPr indent="0" lvl="0" marL="0" marR="0" rtl="0" algn="ctr">
              <a:spcBef>
                <a:spcPts val="0"/>
              </a:spcBef>
              <a:buClr>
                <a:schemeClr val="dk1"/>
              </a:buClr>
              <a:buFont typeface="Century Gothic"/>
              <a:buNone/>
              <a:defRPr b="1"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8" name="Shape 1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Shape 1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fr-FR" sz="1200" u="none" cap="none" strike="noStrike">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Vide">
    <p:spTree>
      <p:nvGrpSpPr>
        <p:cNvPr id="85" name="Shape 85"/>
        <p:cNvGrpSpPr/>
        <p:nvPr/>
      </p:nvGrpSpPr>
      <p:grpSpPr>
        <a:xfrm>
          <a:off x="0" y="0"/>
          <a:ext cx="0" cy="0"/>
          <a:chOff x="0" y="0"/>
          <a:chExt cx="0" cy="0"/>
        </a:xfrm>
      </p:grpSpPr>
      <p:sp>
        <p:nvSpPr>
          <p:cNvPr id="86" name="Shape 8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7" name="Shape 8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8" name="Shape 8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u avec légende">
    <p:spTree>
      <p:nvGrpSpPr>
        <p:cNvPr id="89" name="Shape 89"/>
        <p:cNvGrpSpPr/>
        <p:nvPr/>
      </p:nvGrpSpPr>
      <p:grpSpPr>
        <a:xfrm>
          <a:off x="0" y="0"/>
          <a:ext cx="0" cy="0"/>
          <a:chOff x="0" y="0"/>
          <a:chExt cx="0" cy="0"/>
        </a:xfrm>
      </p:grpSpPr>
      <p:sp>
        <p:nvSpPr>
          <p:cNvPr id="90" name="Shape 90"/>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entury Gothic"/>
              <a:buNone/>
              <a:defRPr b="1" i="0" sz="20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1" name="Shape 91"/>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92" name="Shape 92"/>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entury Gothic"/>
                <a:ea typeface="Century Gothic"/>
                <a:cs typeface="Century Gothic"/>
                <a:sym typeface="Century Gothic"/>
              </a:defRPr>
            </a:lvl1pPr>
            <a:lvl2pPr indent="0" lvl="1" marL="457200" marR="0" rtl="0" algn="l">
              <a:spcBef>
                <a:spcPts val="240"/>
              </a:spcBef>
              <a:buClr>
                <a:schemeClr val="dk1"/>
              </a:buClr>
              <a:buFont typeface="Arial"/>
              <a:buNone/>
              <a:defRPr b="0" i="0" sz="1200" u="none" cap="none" strike="noStrike">
                <a:solidFill>
                  <a:schemeClr val="dk1"/>
                </a:solidFill>
                <a:latin typeface="Century Gothic"/>
                <a:ea typeface="Century Gothic"/>
                <a:cs typeface="Century Gothic"/>
                <a:sym typeface="Century Gothic"/>
              </a:defRPr>
            </a:lvl2pPr>
            <a:lvl3pPr indent="0" lvl="2" marL="914400" marR="0" rtl="0" algn="l">
              <a:spcBef>
                <a:spcPts val="200"/>
              </a:spcBef>
              <a:buClr>
                <a:schemeClr val="dk1"/>
              </a:buClr>
              <a:buFont typeface="Arial"/>
              <a:buNone/>
              <a:defRPr b="0" i="0" sz="1000" u="none" cap="none" strike="noStrike">
                <a:solidFill>
                  <a:schemeClr val="dk1"/>
                </a:solidFill>
                <a:latin typeface="Century Gothic"/>
                <a:ea typeface="Century Gothic"/>
                <a:cs typeface="Century Gothic"/>
                <a:sym typeface="Century Gothic"/>
              </a:defRPr>
            </a:lvl3pPr>
            <a:lvl4pPr indent="0" lvl="3" marL="13716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4pPr>
            <a:lvl5pPr indent="0" lvl="4" marL="18288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5pPr>
            <a:lvl6pPr indent="0" lvl="5" marL="22860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6pPr>
            <a:lvl7pPr indent="0" lvl="6" marL="27432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7pPr>
            <a:lvl8pPr indent="0" lvl="7" marL="32004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8pPr>
            <a:lvl9pPr indent="0" lvl="8" marL="36576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93" name="Shape 9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94" name="Shape 9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95" name="Shape 9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Image avec légende">
    <p:spTree>
      <p:nvGrpSpPr>
        <p:cNvPr id="96" name="Shape 96"/>
        <p:cNvGrpSpPr/>
        <p:nvPr/>
      </p:nvGrpSpPr>
      <p:grpSpPr>
        <a:xfrm>
          <a:off x="0" y="0"/>
          <a:ext cx="0" cy="0"/>
          <a:chOff x="0" y="0"/>
          <a:chExt cx="0" cy="0"/>
        </a:xfrm>
      </p:grpSpPr>
      <p:sp>
        <p:nvSpPr>
          <p:cNvPr id="97" name="Shape 97"/>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entury Gothic"/>
              <a:buNone/>
              <a:defRPr b="1" i="0" sz="20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8" name="Shape 98"/>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entury Gothic"/>
                <a:ea typeface="Century Gothic"/>
                <a:cs typeface="Century Gothic"/>
                <a:sym typeface="Century Gothic"/>
              </a:defRPr>
            </a:lvl1pPr>
            <a:lvl2pPr indent="0" lvl="1" marL="457200" marR="0" rtl="0" algn="l">
              <a:spcBef>
                <a:spcPts val="560"/>
              </a:spcBef>
              <a:buClr>
                <a:schemeClr val="dk1"/>
              </a:buClr>
              <a:buFont typeface="Arial"/>
              <a:buNone/>
              <a:defRPr b="0" i="0" sz="2800" u="none" cap="none" strike="noStrike">
                <a:solidFill>
                  <a:schemeClr val="dk1"/>
                </a:solidFill>
                <a:latin typeface="Century Gothic"/>
                <a:ea typeface="Century Gothic"/>
                <a:cs typeface="Century Gothic"/>
                <a:sym typeface="Century Gothic"/>
              </a:defRPr>
            </a:lvl2pPr>
            <a:lvl3pPr indent="0" lvl="2" marL="914400" marR="0" rtl="0" algn="l">
              <a:spcBef>
                <a:spcPts val="480"/>
              </a:spcBef>
              <a:buClr>
                <a:schemeClr val="dk1"/>
              </a:buClr>
              <a:buFont typeface="Arial"/>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99" name="Shape 99"/>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entury Gothic"/>
                <a:ea typeface="Century Gothic"/>
                <a:cs typeface="Century Gothic"/>
                <a:sym typeface="Century Gothic"/>
              </a:defRPr>
            </a:lvl1pPr>
            <a:lvl2pPr indent="0" lvl="1" marL="457200" marR="0" rtl="0" algn="l">
              <a:spcBef>
                <a:spcPts val="240"/>
              </a:spcBef>
              <a:buClr>
                <a:schemeClr val="dk1"/>
              </a:buClr>
              <a:buFont typeface="Arial"/>
              <a:buNone/>
              <a:defRPr b="0" i="0" sz="1200" u="none" cap="none" strike="noStrike">
                <a:solidFill>
                  <a:schemeClr val="dk1"/>
                </a:solidFill>
                <a:latin typeface="Century Gothic"/>
                <a:ea typeface="Century Gothic"/>
                <a:cs typeface="Century Gothic"/>
                <a:sym typeface="Century Gothic"/>
              </a:defRPr>
            </a:lvl2pPr>
            <a:lvl3pPr indent="0" lvl="2" marL="914400" marR="0" rtl="0" algn="l">
              <a:spcBef>
                <a:spcPts val="200"/>
              </a:spcBef>
              <a:buClr>
                <a:schemeClr val="dk1"/>
              </a:buClr>
              <a:buFont typeface="Arial"/>
              <a:buNone/>
              <a:defRPr b="0" i="0" sz="1000" u="none" cap="none" strike="noStrike">
                <a:solidFill>
                  <a:schemeClr val="dk1"/>
                </a:solidFill>
                <a:latin typeface="Century Gothic"/>
                <a:ea typeface="Century Gothic"/>
                <a:cs typeface="Century Gothic"/>
                <a:sym typeface="Century Gothic"/>
              </a:defRPr>
            </a:lvl3pPr>
            <a:lvl4pPr indent="0" lvl="3" marL="13716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4pPr>
            <a:lvl5pPr indent="0" lvl="4" marL="18288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5pPr>
            <a:lvl6pPr indent="0" lvl="5" marL="22860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6pPr>
            <a:lvl7pPr indent="0" lvl="6" marL="27432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7pPr>
            <a:lvl8pPr indent="0" lvl="7" marL="32004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8pPr>
            <a:lvl9pPr indent="0" lvl="8" marL="3657600" marR="0" rtl="0" algn="l">
              <a:spcBef>
                <a:spcPts val="180"/>
              </a:spcBef>
              <a:buClr>
                <a:schemeClr val="dk1"/>
              </a:buClr>
              <a:buFont typeface="Arial"/>
              <a:buNone/>
              <a:defRPr b="0" i="0" sz="900" u="none" cap="none" strike="noStrike">
                <a:solidFill>
                  <a:schemeClr val="dk1"/>
                </a:solidFill>
                <a:latin typeface="Century Gothic"/>
                <a:ea typeface="Century Gothic"/>
                <a:cs typeface="Century Gothic"/>
                <a:sym typeface="Century Gothic"/>
              </a:defRPr>
            </a:lvl9pPr>
          </a:lstStyle>
          <a:p/>
        </p:txBody>
      </p:sp>
      <p:sp>
        <p:nvSpPr>
          <p:cNvPr id="100" name="Shape 10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1" name="Shape 10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2" name="Shape 10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re et texte vertical">
    <p:spTree>
      <p:nvGrpSpPr>
        <p:cNvPr id="103" name="Shape 103"/>
        <p:cNvGrpSpPr/>
        <p:nvPr/>
      </p:nvGrpSpPr>
      <p:grpSpPr>
        <a:xfrm>
          <a:off x="0" y="0"/>
          <a:ext cx="0" cy="0"/>
          <a:chOff x="0" y="0"/>
          <a:chExt cx="0" cy="0"/>
        </a:xfrm>
      </p:grpSpPr>
      <p:sp>
        <p:nvSpPr>
          <p:cNvPr id="104" name="Shape 104"/>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5" name="Shape 105"/>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06" name="Shape 10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7" name="Shape 10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08" name="Shape 10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Titre vertical et texte">
    <p:spTree>
      <p:nvGrpSpPr>
        <p:cNvPr id="109" name="Shape 109"/>
        <p:cNvGrpSpPr/>
        <p:nvPr/>
      </p:nvGrpSpPr>
      <p:grpSpPr>
        <a:xfrm>
          <a:off x="0" y="0"/>
          <a:ext cx="0" cy="0"/>
          <a:chOff x="0" y="0"/>
          <a:chExt cx="0" cy="0"/>
        </a:xfrm>
      </p:grpSpPr>
      <p:sp>
        <p:nvSpPr>
          <p:cNvPr id="110" name="Shape 110"/>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1" name="Shape 111"/>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12" name="Shape 11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13" name="Shape 11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14" name="Shape 11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iveau1">
    <p:spTree>
      <p:nvGrpSpPr>
        <p:cNvPr id="20" name="Shape 20"/>
        <p:cNvGrpSpPr/>
        <p:nvPr/>
      </p:nvGrpSpPr>
      <p:grpSpPr>
        <a:xfrm>
          <a:off x="0" y="0"/>
          <a:ext cx="0" cy="0"/>
          <a:chOff x="0" y="0"/>
          <a:chExt cx="0" cy="0"/>
        </a:xfrm>
      </p:grpSpPr>
      <p:sp>
        <p:nvSpPr>
          <p:cNvPr id="21" name="Shape 21"/>
          <p:cNvSpPr txBox="1"/>
          <p:nvPr>
            <p:ph type="title"/>
          </p:nvPr>
        </p:nvSpPr>
        <p:spPr>
          <a:xfrm>
            <a:off x="457200" y="206569"/>
            <a:ext cx="6419056" cy="1143000"/>
          </a:xfrm>
          <a:prstGeom prst="rect">
            <a:avLst/>
          </a:prstGeom>
          <a:solidFill>
            <a:schemeClr val="lt1"/>
          </a:solidFill>
          <a:ln>
            <a:noFill/>
          </a:ln>
        </p:spPr>
        <p:txBody>
          <a:bodyPr anchorCtr="0" anchor="t" bIns="91425" lIns="91425" rIns="91425" tIns="91425"/>
          <a:lstStyle>
            <a:lvl1pPr indent="0" lvl="0" marL="0" marR="0" rtl="0" algn="ctr">
              <a:spcBef>
                <a:spcPts val="0"/>
              </a:spcBef>
              <a:buClr>
                <a:schemeClr val="dk1"/>
              </a:buClr>
              <a:buFont typeface="Century Gothic"/>
              <a:buNone/>
              <a:defRPr b="1" i="0" sz="36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2" name="Shape 2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Shape 2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24" name="Shape 2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
        <p:nvSpPr>
          <p:cNvPr id="25" name="Shape 2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91425" lIns="91425" rIns="91425" tIns="91425"/>
          <a:lstStyle>
            <a:lvl1pPr indent="0" lvl="0" marL="0" marR="0" rtl="0" algn="ctr">
              <a:spcBef>
                <a:spcPts val="1080"/>
              </a:spcBef>
              <a:buClr>
                <a:schemeClr val="dk1"/>
              </a:buClr>
              <a:buFont typeface="Arial"/>
              <a:buNone/>
              <a:defRPr b="1" i="0" sz="5400" u="none" cap="none" strike="noStrike">
                <a:solidFill>
                  <a:schemeClr val="dk1"/>
                </a:solidFill>
                <a:latin typeface="Century Gothic"/>
                <a:ea typeface="Century Gothic"/>
                <a:cs typeface="Century Gothic"/>
                <a:sym typeface="Century Gothic"/>
              </a:defRPr>
            </a:lvl1pPr>
            <a:lvl2pPr indent="0" lvl="1" marL="457200" marR="0" rtl="0" algn="l">
              <a:spcBef>
                <a:spcPts val="560"/>
              </a:spcBef>
              <a:buClr>
                <a:schemeClr val="dk1"/>
              </a:buClr>
              <a:buFont typeface="Arial"/>
              <a:buNone/>
              <a:defRPr b="0" i="0" sz="2800" u="none" cap="none" strike="noStrike">
                <a:solidFill>
                  <a:schemeClr val="dk1"/>
                </a:solidFill>
                <a:latin typeface="Century Gothic"/>
                <a:ea typeface="Century Gothic"/>
                <a:cs typeface="Century Gothic"/>
                <a:sym typeface="Century Gothic"/>
              </a:defRPr>
            </a:lvl2pPr>
            <a:lvl3pPr indent="0" lvl="2" marL="914400" marR="0" rtl="0" algn="l">
              <a:spcBef>
                <a:spcPts val="480"/>
              </a:spcBef>
              <a:buClr>
                <a:schemeClr val="dk1"/>
              </a:buClr>
              <a:buFont typeface="Arial"/>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26" name="Shape 26"/>
          <p:cNvSpPr txBox="1"/>
          <p:nvPr/>
        </p:nvSpPr>
        <p:spPr>
          <a:xfrm>
            <a:off x="7092279" y="206569"/>
            <a:ext cx="1944216" cy="288032"/>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27" name="Shape 27"/>
          <p:cNvSpPr txBox="1"/>
          <p:nvPr/>
        </p:nvSpPr>
        <p:spPr>
          <a:xfrm>
            <a:off x="7092279" y="1412775"/>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28" name="Shape 28"/>
          <p:cNvSpPr txBox="1"/>
          <p:nvPr/>
        </p:nvSpPr>
        <p:spPr>
          <a:xfrm>
            <a:off x="7776356"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29" name="Shape 29"/>
          <p:cNvSpPr txBox="1"/>
          <p:nvPr/>
        </p:nvSpPr>
        <p:spPr>
          <a:xfrm>
            <a:off x="8460432"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iveau2">
    <p:spTree>
      <p:nvGrpSpPr>
        <p:cNvPr id="30" name="Shape 30"/>
        <p:cNvGrpSpPr/>
        <p:nvPr/>
      </p:nvGrpSpPr>
      <p:grpSpPr>
        <a:xfrm>
          <a:off x="0" y="0"/>
          <a:ext cx="0" cy="0"/>
          <a:chOff x="0" y="0"/>
          <a:chExt cx="0" cy="0"/>
        </a:xfrm>
      </p:grpSpPr>
      <p:sp>
        <p:nvSpPr>
          <p:cNvPr id="31" name="Shape 31"/>
          <p:cNvSpPr txBox="1"/>
          <p:nvPr>
            <p:ph type="title"/>
          </p:nvPr>
        </p:nvSpPr>
        <p:spPr>
          <a:xfrm>
            <a:off x="457200" y="274637"/>
            <a:ext cx="6419056" cy="1143000"/>
          </a:xfrm>
          <a:prstGeom prst="rect">
            <a:avLst/>
          </a:prstGeom>
          <a:solidFill>
            <a:schemeClr val="lt1"/>
          </a:solidFill>
          <a:ln>
            <a:noFill/>
          </a:ln>
        </p:spPr>
        <p:txBody>
          <a:bodyPr anchorCtr="0" anchor="t" bIns="91425" lIns="91425" rIns="91425" tIns="91425"/>
          <a:lstStyle>
            <a:lvl1pPr indent="0" lvl="0" marL="0" marR="0" rtl="0" algn="ctr">
              <a:spcBef>
                <a:spcPts val="0"/>
              </a:spcBef>
              <a:buClr>
                <a:schemeClr val="dk1"/>
              </a:buClr>
              <a:buFont typeface="Century Gothic"/>
              <a:buNone/>
              <a:defRPr b="1" i="0" sz="36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2" name="Shape 3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33" name="Shape 3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34" name="Shape 3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
        <p:nvSpPr>
          <p:cNvPr id="35" name="Shape 3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91425" lIns="91425" rIns="91425" tIns="91425"/>
          <a:lstStyle>
            <a:lvl1pPr indent="0" lvl="0" marL="0" marR="0" rtl="0" algn="ctr">
              <a:spcBef>
                <a:spcPts val="1080"/>
              </a:spcBef>
              <a:buClr>
                <a:schemeClr val="dk1"/>
              </a:buClr>
              <a:buFont typeface="Arial"/>
              <a:buNone/>
              <a:defRPr b="1" i="0" sz="5400" u="none" cap="none" strike="noStrike">
                <a:solidFill>
                  <a:schemeClr val="dk1"/>
                </a:solidFill>
                <a:latin typeface="Century Gothic"/>
                <a:ea typeface="Century Gothic"/>
                <a:cs typeface="Century Gothic"/>
                <a:sym typeface="Century Gothic"/>
              </a:defRPr>
            </a:lvl1pPr>
            <a:lvl2pPr indent="0" lvl="1" marL="457200" marR="0" rtl="0" algn="l">
              <a:spcBef>
                <a:spcPts val="560"/>
              </a:spcBef>
              <a:buClr>
                <a:schemeClr val="dk1"/>
              </a:buClr>
              <a:buFont typeface="Arial"/>
              <a:buNone/>
              <a:defRPr b="0" i="0" sz="2800" u="none" cap="none" strike="noStrike">
                <a:solidFill>
                  <a:schemeClr val="dk1"/>
                </a:solidFill>
                <a:latin typeface="Century Gothic"/>
                <a:ea typeface="Century Gothic"/>
                <a:cs typeface="Century Gothic"/>
                <a:sym typeface="Century Gothic"/>
              </a:defRPr>
            </a:lvl2pPr>
            <a:lvl3pPr indent="0" lvl="2" marL="914400" marR="0" rtl="0" algn="l">
              <a:spcBef>
                <a:spcPts val="480"/>
              </a:spcBef>
              <a:buClr>
                <a:schemeClr val="dk1"/>
              </a:buClr>
              <a:buFont typeface="Arial"/>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36" name="Shape 36"/>
          <p:cNvSpPr txBox="1"/>
          <p:nvPr/>
        </p:nvSpPr>
        <p:spPr>
          <a:xfrm>
            <a:off x="7092279" y="188640"/>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37" name="Shape 37"/>
          <p:cNvSpPr txBox="1"/>
          <p:nvPr/>
        </p:nvSpPr>
        <p:spPr>
          <a:xfrm>
            <a:off x="7092279"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38" name="Shape 38"/>
          <p:cNvSpPr txBox="1"/>
          <p:nvPr/>
        </p:nvSpPr>
        <p:spPr>
          <a:xfrm>
            <a:off x="7776356" y="1412775"/>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2</a:t>
            </a:r>
          </a:p>
        </p:txBody>
      </p:sp>
      <p:sp>
        <p:nvSpPr>
          <p:cNvPr id="39" name="Shape 39"/>
          <p:cNvSpPr txBox="1"/>
          <p:nvPr/>
        </p:nvSpPr>
        <p:spPr>
          <a:xfrm>
            <a:off x="8460432"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iveau3">
    <p:spTree>
      <p:nvGrpSpPr>
        <p:cNvPr id="40" name="Shape 40"/>
        <p:cNvGrpSpPr/>
        <p:nvPr/>
      </p:nvGrpSpPr>
      <p:grpSpPr>
        <a:xfrm>
          <a:off x="0" y="0"/>
          <a:ext cx="0" cy="0"/>
          <a:chOff x="0" y="0"/>
          <a:chExt cx="0" cy="0"/>
        </a:xfrm>
      </p:grpSpPr>
      <p:sp>
        <p:nvSpPr>
          <p:cNvPr id="41" name="Shape 41"/>
          <p:cNvSpPr txBox="1"/>
          <p:nvPr>
            <p:ph type="title"/>
          </p:nvPr>
        </p:nvSpPr>
        <p:spPr>
          <a:xfrm>
            <a:off x="457200" y="274637"/>
            <a:ext cx="6419056" cy="1143000"/>
          </a:xfrm>
          <a:prstGeom prst="rect">
            <a:avLst/>
          </a:prstGeom>
          <a:solidFill>
            <a:schemeClr val="lt1"/>
          </a:solidFill>
          <a:ln>
            <a:noFill/>
          </a:ln>
        </p:spPr>
        <p:txBody>
          <a:bodyPr anchorCtr="0" anchor="t" bIns="91425" lIns="91425" rIns="91425" tIns="91425"/>
          <a:lstStyle>
            <a:lvl1pPr indent="0" lvl="0" marL="0" marR="0" rtl="0" algn="ctr">
              <a:spcBef>
                <a:spcPts val="0"/>
              </a:spcBef>
              <a:buClr>
                <a:schemeClr val="dk1"/>
              </a:buClr>
              <a:buFont typeface="Century Gothic"/>
              <a:buNone/>
              <a:defRPr b="1" i="0" sz="36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2" name="Shape 4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43" name="Shape 4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44" name="Shape 4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
        <p:nvSpPr>
          <p:cNvPr id="45" name="Shape 4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91425" lIns="91425" rIns="91425" tIns="91425"/>
          <a:lstStyle>
            <a:lvl1pPr indent="0" lvl="0" marL="0" marR="0" rtl="0" algn="ctr">
              <a:spcBef>
                <a:spcPts val="1080"/>
              </a:spcBef>
              <a:buClr>
                <a:schemeClr val="dk1"/>
              </a:buClr>
              <a:buFont typeface="Arial"/>
              <a:buNone/>
              <a:defRPr b="1" i="0" sz="5400" u="none" cap="none" strike="noStrike">
                <a:solidFill>
                  <a:schemeClr val="dk1"/>
                </a:solidFill>
                <a:latin typeface="Century Gothic"/>
                <a:ea typeface="Century Gothic"/>
                <a:cs typeface="Century Gothic"/>
                <a:sym typeface="Century Gothic"/>
              </a:defRPr>
            </a:lvl1pPr>
            <a:lvl2pPr indent="0" lvl="1" marL="457200" marR="0" rtl="0" algn="l">
              <a:spcBef>
                <a:spcPts val="560"/>
              </a:spcBef>
              <a:buClr>
                <a:schemeClr val="dk1"/>
              </a:buClr>
              <a:buFont typeface="Arial"/>
              <a:buNone/>
              <a:defRPr b="0" i="0" sz="2800" u="none" cap="none" strike="noStrike">
                <a:solidFill>
                  <a:schemeClr val="dk1"/>
                </a:solidFill>
                <a:latin typeface="Century Gothic"/>
                <a:ea typeface="Century Gothic"/>
                <a:cs typeface="Century Gothic"/>
                <a:sym typeface="Century Gothic"/>
              </a:defRPr>
            </a:lvl2pPr>
            <a:lvl3pPr indent="0" lvl="2" marL="914400" marR="0" rtl="0" algn="l">
              <a:spcBef>
                <a:spcPts val="480"/>
              </a:spcBef>
              <a:buClr>
                <a:schemeClr val="dk1"/>
              </a:buClr>
              <a:buFont typeface="Arial"/>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spcBef>
                <a:spcPts val="400"/>
              </a:spcBef>
              <a:buClr>
                <a:schemeClr val="dk1"/>
              </a:buClr>
              <a:buFont typeface="Arial"/>
              <a:buNone/>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46" name="Shape 46"/>
          <p:cNvSpPr txBox="1"/>
          <p:nvPr/>
        </p:nvSpPr>
        <p:spPr>
          <a:xfrm>
            <a:off x="7092279" y="188640"/>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47" name="Shape 47"/>
          <p:cNvSpPr txBox="1"/>
          <p:nvPr/>
        </p:nvSpPr>
        <p:spPr>
          <a:xfrm>
            <a:off x="7092279"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48" name="Shape 48"/>
          <p:cNvSpPr txBox="1"/>
          <p:nvPr/>
        </p:nvSpPr>
        <p:spPr>
          <a:xfrm>
            <a:off x="7776356" y="1412775"/>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49" name="Shape 49"/>
          <p:cNvSpPr txBox="1"/>
          <p:nvPr/>
        </p:nvSpPr>
        <p:spPr>
          <a:xfrm>
            <a:off x="8460432" y="1412775"/>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re et contenu">
    <p:spTree>
      <p:nvGrpSpPr>
        <p:cNvPr id="50" name="Shape 50"/>
        <p:cNvGrpSpPr/>
        <p:nvPr/>
      </p:nvGrpSpPr>
      <p:grpSpPr>
        <a:xfrm>
          <a:off x="0" y="0"/>
          <a:ext cx="0" cy="0"/>
          <a:chOff x="0" y="0"/>
          <a:chExt cx="0" cy="0"/>
        </a:xfrm>
      </p:grpSpPr>
      <p:sp>
        <p:nvSpPr>
          <p:cNvPr id="51" name="Shape 51"/>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2" name="Shape 52"/>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53" name="Shape 5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4" name="Shape 5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55" name="Shape 5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uvaise BP">
    <p:spTree>
      <p:nvGrpSpPr>
        <p:cNvPr id="56" name="Shape 56"/>
        <p:cNvGrpSpPr/>
        <p:nvPr/>
      </p:nvGrpSpPr>
      <p:grpSpPr>
        <a:xfrm>
          <a:off x="0" y="0"/>
          <a:ext cx="0" cy="0"/>
          <a:chOff x="0" y="0"/>
          <a:chExt cx="0" cy="0"/>
        </a:xfrm>
      </p:grpSpPr>
      <p:sp>
        <p:nvSpPr>
          <p:cNvPr id="57" name="Shape 57"/>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8" name="Shape 58"/>
          <p:cNvSpPr txBox="1"/>
          <p:nvPr>
            <p:ph idx="1" type="body"/>
          </p:nvPr>
        </p:nvSpPr>
        <p:spPr>
          <a:xfrm>
            <a:off x="457200" y="1600200"/>
            <a:ext cx="59150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59" name="Shape 5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0" name="Shape 6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1" name="Shape 6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
        <p:nvSpPr>
          <p:cNvPr id="62" name="Shape 62"/>
          <p:cNvSpPr/>
          <p:nvPr/>
        </p:nvSpPr>
        <p:spPr>
          <a:xfrm>
            <a:off x="6588224" y="1628800"/>
            <a:ext cx="2088232" cy="4464496"/>
          </a:xfrm>
          <a:prstGeom prst="rect">
            <a:avLst/>
          </a:prstGeom>
          <a:solidFill>
            <a:schemeClr val="lt1"/>
          </a:solidFill>
          <a:ln cap="flat" cmpd="sng" w="25400">
            <a:solidFill>
              <a:srgbClr val="367D9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SzPct val="25000"/>
              <a:buNone/>
            </a:pPr>
            <a:r>
              <a:rPr lang="fr-FR" sz="4000">
                <a:solidFill>
                  <a:srgbClr val="205867"/>
                </a:solidFill>
                <a:latin typeface="Century Gothic"/>
                <a:ea typeface="Century Gothic"/>
                <a:cs typeface="Century Gothic"/>
                <a:sym typeface="Century Gothic"/>
              </a:rPr>
              <a:t>RAPPEL</a:t>
            </a:r>
          </a:p>
          <a:p>
            <a:pPr indent="0" lvl="0" marL="0" marR="0" rtl="0" algn="l">
              <a:spcBef>
                <a:spcPts val="1200"/>
              </a:spcBef>
              <a:buSzPct val="25000"/>
              <a:buNone/>
            </a:pPr>
            <a:r>
              <a:rPr lang="fr-FR" sz="1800">
                <a:solidFill>
                  <a:srgbClr val="205867"/>
                </a:solidFill>
                <a:latin typeface="Century Gothic"/>
                <a:ea typeface="Century Gothic"/>
                <a:cs typeface="Century Gothic"/>
                <a:sym typeface="Century Gothic"/>
              </a:rPr>
              <a:t>Une BP</a:t>
            </a:r>
            <a:r>
              <a:rPr lang="fr-FR" sz="1800">
                <a:solidFill>
                  <a:srgbClr val="205867"/>
                </a:solidFill>
                <a:latin typeface="Century Gothic"/>
                <a:ea typeface="Century Gothic"/>
                <a:cs typeface="Century Gothic"/>
                <a:sym typeface="Century Gothic"/>
              </a:rPr>
              <a:t> doit être : </a:t>
            </a:r>
          </a:p>
          <a:p>
            <a:pPr indent="0" lvl="0" marL="0" marR="0" rtl="0" algn="l">
              <a:spcBef>
                <a:spcPts val="0"/>
              </a:spcBef>
              <a:spcAft>
                <a:spcPts val="0"/>
              </a:spcAft>
              <a:buNone/>
            </a:pPr>
            <a:r>
              <a:t/>
            </a:r>
            <a:endParaRPr sz="1800">
              <a:solidFill>
                <a:srgbClr val="205867"/>
              </a:solidFill>
              <a:latin typeface="Century Gothic"/>
              <a:ea typeface="Century Gothic"/>
              <a:cs typeface="Century Gothic"/>
              <a:sym typeface="Century Gothic"/>
            </a:endParaRPr>
          </a:p>
          <a:p>
            <a:pPr indent="-285750" lvl="0" marL="285750" marR="0" rtl="0" algn="l">
              <a:spcBef>
                <a:spcPts val="6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Universelle</a:t>
            </a:r>
          </a:p>
          <a:p>
            <a:pPr indent="-285750" lvl="0" marL="285750" marR="0" rtl="0" algn="l">
              <a:spcBef>
                <a:spcPts val="12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Consensuelle</a:t>
            </a:r>
          </a:p>
          <a:p>
            <a:pPr indent="-285750" lvl="0" marL="285750" marR="0" rtl="0" algn="l">
              <a:spcBef>
                <a:spcPts val="12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Vérifiable</a:t>
            </a:r>
          </a:p>
          <a:p>
            <a:pPr indent="-285750" lvl="0" marL="285750" marR="0" rtl="0" algn="l">
              <a:spcBef>
                <a:spcPts val="12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Réaliste</a:t>
            </a:r>
          </a:p>
          <a:p>
            <a:pPr indent="-285750" lvl="0" marL="285750" marR="0" rtl="0" algn="l">
              <a:spcBef>
                <a:spcPts val="1200"/>
              </a:spcBef>
              <a:spcAft>
                <a:spcPts val="0"/>
              </a:spcAft>
              <a:buClr>
                <a:srgbClr val="205867"/>
              </a:buClr>
              <a:buSzPct val="100000"/>
              <a:buFont typeface="Noto Sans Symbols"/>
              <a:buChar char="✓"/>
            </a:pPr>
            <a:r>
              <a:rPr lang="fr-FR" sz="1800">
                <a:solidFill>
                  <a:srgbClr val="205867"/>
                </a:solidFill>
                <a:latin typeface="Century Gothic"/>
                <a:ea typeface="Century Gothic"/>
                <a:cs typeface="Century Gothic"/>
                <a:sym typeface="Century Gothic"/>
              </a:rPr>
              <a:t>Utile</a:t>
            </a:r>
          </a:p>
          <a:p>
            <a:pPr indent="0" lvl="0" marL="0" marR="0" rtl="0" algn="l">
              <a:spcBef>
                <a:spcPts val="600"/>
              </a:spcBef>
              <a:buNone/>
            </a:pPr>
            <a:r>
              <a:t/>
            </a:r>
            <a:endParaRPr sz="1800">
              <a:solidFill>
                <a:srgbClr val="205867"/>
              </a:solidFill>
              <a:latin typeface="Century Gothic"/>
              <a:ea typeface="Century Gothic"/>
              <a:cs typeface="Century Gothic"/>
              <a:sym typeface="Century Gothic"/>
            </a:endParaRPr>
          </a:p>
        </p:txBody>
      </p:sp>
      <p:pic>
        <p:nvPicPr>
          <p:cNvPr descr="Nouveau logo Opquast" id="63" name="Shape 63"/>
          <p:cNvPicPr preferRelativeResize="0"/>
          <p:nvPr/>
        </p:nvPicPr>
        <p:blipFill rotWithShape="1">
          <a:blip r:embed="rId2">
            <a:alphaModFix/>
          </a:blip>
          <a:srcRect b="0" l="0" r="0" t="0"/>
          <a:stretch/>
        </p:blipFill>
        <p:spPr>
          <a:xfrm>
            <a:off x="6750242" y="5445223"/>
            <a:ext cx="1764195" cy="456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re de section">
    <p:spTree>
      <p:nvGrpSpPr>
        <p:cNvPr id="64" name="Shape 64"/>
        <p:cNvGrpSpPr/>
        <p:nvPr/>
      </p:nvGrpSpPr>
      <p:grpSpPr>
        <a:xfrm>
          <a:off x="0" y="0"/>
          <a:ext cx="0" cy="0"/>
          <a:chOff x="0" y="0"/>
          <a:chExt cx="0" cy="0"/>
        </a:xfrm>
      </p:grpSpPr>
      <p:sp>
        <p:nvSpPr>
          <p:cNvPr id="65" name="Shape 65"/>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entury Gothic"/>
              <a:buNone/>
              <a:defRPr b="1" i="0" sz="40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6" name="Shape 6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7" name="Shape 6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68" name="Shape 6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Deux contenus">
    <p:spTree>
      <p:nvGrpSpPr>
        <p:cNvPr id="69" name="Shape 69"/>
        <p:cNvGrpSpPr/>
        <p:nvPr/>
      </p:nvGrpSpPr>
      <p:grpSpPr>
        <a:xfrm>
          <a:off x="0" y="0"/>
          <a:ext cx="0" cy="0"/>
          <a:chOff x="0" y="0"/>
          <a:chExt cx="0" cy="0"/>
        </a:xfrm>
      </p:grpSpPr>
      <p:sp>
        <p:nvSpPr>
          <p:cNvPr id="70" name="Shape 7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1" name="Shape 71"/>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2" name="Shape 72"/>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3" name="Shape 7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4" name="Shape 7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75" name="Shape 7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aison">
    <p:spTree>
      <p:nvGrpSpPr>
        <p:cNvPr id="76" name="Shape 76"/>
        <p:cNvGrpSpPr/>
        <p:nvPr/>
      </p:nvGrpSpPr>
      <p:grpSpPr>
        <a:xfrm>
          <a:off x="0" y="0"/>
          <a:ext cx="0" cy="0"/>
          <a:chOff x="0" y="0"/>
          <a:chExt cx="0" cy="0"/>
        </a:xfrm>
      </p:grpSpPr>
      <p:sp>
        <p:nvSpPr>
          <p:cNvPr id="77" name="Shape 77"/>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8" name="Shape 78"/>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entury Gothic"/>
                <a:ea typeface="Century Gothic"/>
                <a:cs typeface="Century Gothic"/>
                <a:sym typeface="Century Gothic"/>
              </a:defRPr>
            </a:lvl1pPr>
            <a:lvl2pPr indent="0" lvl="1" marL="457200" marR="0" rtl="0" algn="l">
              <a:spcBef>
                <a:spcPts val="400"/>
              </a:spcBef>
              <a:buClr>
                <a:schemeClr val="dk1"/>
              </a:buClr>
              <a:buFont typeface="Arial"/>
              <a:buNone/>
              <a:defRPr b="1" i="0" sz="2000" u="none" cap="none" strike="noStrike">
                <a:solidFill>
                  <a:schemeClr val="dk1"/>
                </a:solidFill>
                <a:latin typeface="Century Gothic"/>
                <a:ea typeface="Century Gothic"/>
                <a:cs typeface="Century Gothic"/>
                <a:sym typeface="Century Gothic"/>
              </a:defRPr>
            </a:lvl2pPr>
            <a:lvl3pPr indent="0" lvl="2" marL="914400" marR="0" rtl="0" algn="l">
              <a:spcBef>
                <a:spcPts val="360"/>
              </a:spcBef>
              <a:buClr>
                <a:schemeClr val="dk1"/>
              </a:buClr>
              <a:buFont typeface="Arial"/>
              <a:buNone/>
              <a:defRPr b="1" i="0" sz="1800" u="none" cap="none" strike="noStrike">
                <a:solidFill>
                  <a:schemeClr val="dk1"/>
                </a:solidFill>
                <a:latin typeface="Century Gothic"/>
                <a:ea typeface="Century Gothic"/>
                <a:cs typeface="Century Gothic"/>
                <a:sym typeface="Century Gothic"/>
              </a:defRPr>
            </a:lvl3pPr>
            <a:lvl4pPr indent="0" lvl="3" marL="13716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4pPr>
            <a:lvl5pPr indent="0" lvl="4" marL="18288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5pPr>
            <a:lvl6pPr indent="0" lvl="5" marL="22860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6pPr>
            <a:lvl7pPr indent="0" lvl="6" marL="27432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7pPr>
            <a:lvl8pPr indent="0" lvl="7" marL="32004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8pPr>
            <a:lvl9pPr indent="0" lvl="8" marL="36576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79" name="Shape 79"/>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80" name="Shape 80"/>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entury Gothic"/>
                <a:ea typeface="Century Gothic"/>
                <a:cs typeface="Century Gothic"/>
                <a:sym typeface="Century Gothic"/>
              </a:defRPr>
            </a:lvl1pPr>
            <a:lvl2pPr indent="0" lvl="1" marL="457200" marR="0" rtl="0" algn="l">
              <a:spcBef>
                <a:spcPts val="400"/>
              </a:spcBef>
              <a:buClr>
                <a:schemeClr val="dk1"/>
              </a:buClr>
              <a:buFont typeface="Arial"/>
              <a:buNone/>
              <a:defRPr b="1" i="0" sz="2000" u="none" cap="none" strike="noStrike">
                <a:solidFill>
                  <a:schemeClr val="dk1"/>
                </a:solidFill>
                <a:latin typeface="Century Gothic"/>
                <a:ea typeface="Century Gothic"/>
                <a:cs typeface="Century Gothic"/>
                <a:sym typeface="Century Gothic"/>
              </a:defRPr>
            </a:lvl2pPr>
            <a:lvl3pPr indent="0" lvl="2" marL="914400" marR="0" rtl="0" algn="l">
              <a:spcBef>
                <a:spcPts val="360"/>
              </a:spcBef>
              <a:buClr>
                <a:schemeClr val="dk1"/>
              </a:buClr>
              <a:buFont typeface="Arial"/>
              <a:buNone/>
              <a:defRPr b="1" i="0" sz="1800" u="none" cap="none" strike="noStrike">
                <a:solidFill>
                  <a:schemeClr val="dk1"/>
                </a:solidFill>
                <a:latin typeface="Century Gothic"/>
                <a:ea typeface="Century Gothic"/>
                <a:cs typeface="Century Gothic"/>
                <a:sym typeface="Century Gothic"/>
              </a:defRPr>
            </a:lvl3pPr>
            <a:lvl4pPr indent="0" lvl="3" marL="13716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4pPr>
            <a:lvl5pPr indent="0" lvl="4" marL="18288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5pPr>
            <a:lvl6pPr indent="0" lvl="5" marL="22860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6pPr>
            <a:lvl7pPr indent="0" lvl="6" marL="27432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7pPr>
            <a:lvl8pPr indent="0" lvl="7" marL="32004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8pPr>
            <a:lvl9pPr indent="0" lvl="8" marL="3657600" marR="0" rtl="0" algn="l">
              <a:spcBef>
                <a:spcPts val="320"/>
              </a:spcBef>
              <a:buClr>
                <a:schemeClr val="dk1"/>
              </a:buClr>
              <a:buFont typeface="Arial"/>
              <a:buNone/>
              <a:defRPr b="1" i="0" sz="1600" u="none" cap="none" strike="noStrike">
                <a:solidFill>
                  <a:schemeClr val="dk1"/>
                </a:solidFill>
                <a:latin typeface="Century Gothic"/>
                <a:ea typeface="Century Gothic"/>
                <a:cs typeface="Century Gothic"/>
                <a:sym typeface="Century Gothic"/>
              </a:defRPr>
            </a:lvl9pPr>
          </a:lstStyle>
          <a:p/>
        </p:txBody>
      </p:sp>
      <p:sp>
        <p:nvSpPr>
          <p:cNvPr id="81" name="Shape 81"/>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entury Gothic"/>
                <a:ea typeface="Century Gothic"/>
                <a:cs typeface="Century Gothic"/>
                <a:sym typeface="Century Gothic"/>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entury Gothic"/>
                <a:ea typeface="Century Gothic"/>
                <a:cs typeface="Century Gothic"/>
                <a:sym typeface="Century Gothic"/>
              </a:defRPr>
            </a:lvl9pPr>
          </a:lstStyle>
          <a:p/>
        </p:txBody>
      </p:sp>
      <p:sp>
        <p:nvSpPr>
          <p:cNvPr id="82" name="Shape 8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3" name="Shape 8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84" name="Shape 8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fr-FR" sz="1200">
                <a:solidFill>
                  <a:srgbClr val="888888"/>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entury Gothic"/>
              <a:buNone/>
              <a:defRPr b="0" i="0" sz="4400" u="none" cap="none" strike="noStrike">
                <a:solidFill>
                  <a:schemeClr val="dk1"/>
                </a:solidFill>
                <a:latin typeface="Century Gothic"/>
                <a:ea typeface="Century Gothic"/>
                <a:cs typeface="Century Gothic"/>
                <a:sym typeface="Century Gothic"/>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entury Gothic"/>
                <a:ea typeface="Century Gothic"/>
                <a:cs typeface="Century Gothic"/>
                <a:sym typeface="Century Gothic"/>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entury Gothic"/>
                <a:ea typeface="Century Gothic"/>
                <a:cs typeface="Century Gothic"/>
                <a:sym typeface="Century Gothic"/>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entury Gothic"/>
                <a:ea typeface="Century Gothic"/>
                <a:cs typeface="Century Gothic"/>
                <a:sym typeface="Century Gothic"/>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entury Gothic"/>
                <a:ea typeface="Century Gothic"/>
                <a:cs typeface="Century Gothic"/>
                <a:sym typeface="Century Gothic"/>
              </a:defRPr>
            </a:lvl9pPr>
          </a:lstStyle>
          <a:p/>
        </p:txBody>
      </p:sp>
      <p:sp>
        <p:nvSpPr>
          <p:cNvPr id="12" name="Shape 1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entury Gothic"/>
                <a:ea typeface="Century Gothic"/>
                <a:cs typeface="Century Gothic"/>
                <a:sym typeface="Century Gothic"/>
              </a:defRPr>
            </a:lvl1pPr>
            <a:lvl2pPr indent="0" lvl="1" marL="457200" marR="0" rtl="0" algn="l">
              <a:spcBef>
                <a:spcPts val="0"/>
              </a:spcBef>
              <a:buNone/>
              <a:defRPr b="0" i="0" sz="1800" u="none" cap="none" strike="noStrike">
                <a:solidFill>
                  <a:schemeClr val="dk1"/>
                </a:solidFill>
                <a:latin typeface="Century Gothic"/>
                <a:ea typeface="Century Gothic"/>
                <a:cs typeface="Century Gothic"/>
                <a:sym typeface="Century Gothic"/>
              </a:defRPr>
            </a:lvl2pPr>
            <a:lvl3pPr indent="0" lvl="2" marL="914400" marR="0" rtl="0" algn="l">
              <a:spcBef>
                <a:spcPts val="0"/>
              </a:spcBef>
              <a:buNone/>
              <a:defRPr b="0" i="0" sz="1800" u="none" cap="none" strike="noStrike">
                <a:solidFill>
                  <a:schemeClr val="dk1"/>
                </a:solidFill>
                <a:latin typeface="Century Gothic"/>
                <a:ea typeface="Century Gothic"/>
                <a:cs typeface="Century Gothic"/>
                <a:sym typeface="Century Gothic"/>
              </a:defRPr>
            </a:lvl3pPr>
            <a:lvl4pPr indent="0" lvl="3" marL="1371600" marR="0" rtl="0" algn="l">
              <a:spcBef>
                <a:spcPts val="0"/>
              </a:spcBef>
              <a:buNone/>
              <a:defRPr b="0" i="0" sz="1800" u="none" cap="none" strike="noStrike">
                <a:solidFill>
                  <a:schemeClr val="dk1"/>
                </a:solidFill>
                <a:latin typeface="Century Gothic"/>
                <a:ea typeface="Century Gothic"/>
                <a:cs typeface="Century Gothic"/>
                <a:sym typeface="Century Gothic"/>
              </a:defRPr>
            </a:lvl4pPr>
            <a:lvl5pPr indent="0" lvl="4" marL="1828800" marR="0" rtl="0" algn="l">
              <a:spcBef>
                <a:spcPts val="0"/>
              </a:spcBef>
              <a:buNone/>
              <a:defRPr b="0" i="0" sz="1800" u="none" cap="none" strike="noStrike">
                <a:solidFill>
                  <a:schemeClr val="dk1"/>
                </a:solidFill>
                <a:latin typeface="Century Gothic"/>
                <a:ea typeface="Century Gothic"/>
                <a:cs typeface="Century Gothic"/>
                <a:sym typeface="Century Gothic"/>
              </a:defRPr>
            </a:lvl5pPr>
            <a:lvl6pPr indent="0" lvl="5" marL="2286000" marR="0" rtl="0" algn="l">
              <a:spcBef>
                <a:spcPts val="0"/>
              </a:spcBef>
              <a:buNone/>
              <a:defRPr b="0" i="0" sz="1800" u="none" cap="none" strike="noStrike">
                <a:solidFill>
                  <a:schemeClr val="dk1"/>
                </a:solidFill>
                <a:latin typeface="Century Gothic"/>
                <a:ea typeface="Century Gothic"/>
                <a:cs typeface="Century Gothic"/>
                <a:sym typeface="Century Gothic"/>
              </a:defRPr>
            </a:lvl6pPr>
            <a:lvl7pPr indent="0" lvl="6" marL="2743200" marR="0" rtl="0" algn="l">
              <a:spcBef>
                <a:spcPts val="0"/>
              </a:spcBef>
              <a:buNone/>
              <a:defRPr b="0" i="0" sz="1800" u="none" cap="none" strike="noStrike">
                <a:solidFill>
                  <a:schemeClr val="dk1"/>
                </a:solidFill>
                <a:latin typeface="Century Gothic"/>
                <a:ea typeface="Century Gothic"/>
                <a:cs typeface="Century Gothic"/>
                <a:sym typeface="Century Gothic"/>
              </a:defRPr>
            </a:lvl7pPr>
            <a:lvl8pPr indent="0" lvl="7" marL="3200400" marR="0" rtl="0" algn="l">
              <a:spcBef>
                <a:spcPts val="0"/>
              </a:spcBef>
              <a:buNone/>
              <a:defRPr b="0" i="0" sz="1800" u="none" cap="none" strike="noStrike">
                <a:solidFill>
                  <a:schemeClr val="dk1"/>
                </a:solidFill>
                <a:latin typeface="Century Gothic"/>
                <a:ea typeface="Century Gothic"/>
                <a:cs typeface="Century Gothic"/>
                <a:sym typeface="Century Gothic"/>
              </a:defRPr>
            </a:lvl8pPr>
            <a:lvl9pPr indent="0" lvl="8" marL="3657600" marR="0" rtl="0" algn="l">
              <a:spcBef>
                <a:spcPts val="0"/>
              </a:spcBef>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Shape 1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fr-FR" sz="1200" u="none" cap="none" strike="noStrike">
                <a:solidFill>
                  <a:srgbClr val="888888"/>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 TargetMode="External"/><Relationship Id="rId4" Type="http://schemas.openxmlformats.org/officeDocument/2006/relationships/image" Target="../media/image5.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9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image" Target="../media/image9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9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99.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9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1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10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image" Target="../media/image9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9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0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0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0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0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image" Target="../media/image10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 Id="rId3" Type="http://schemas.openxmlformats.org/officeDocument/2006/relationships/image" Target="../media/image10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07.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0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11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hyperlink" Target="http://www.iledefrance.fr/contenu1" TargetMode="External"/><Relationship Id="rId6" Type="http://schemas.openxmlformats.org/officeDocument/2006/relationships/hyperlink" Target="http://www.iledefrance.fr/content1"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1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1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1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1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2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2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21.png"/><Relationship Id="rId4" Type="http://schemas.openxmlformats.org/officeDocument/2006/relationships/image" Target="../media/image123.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3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18.gi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1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2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24.png"/><Relationship Id="rId4" Type="http://schemas.openxmlformats.org/officeDocument/2006/relationships/image" Target="../media/image12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30.png"/><Relationship Id="rId4" Type="http://schemas.openxmlformats.org/officeDocument/2006/relationships/image" Target="../media/image12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26.png"/><Relationship Id="rId4" Type="http://schemas.openxmlformats.org/officeDocument/2006/relationships/image" Target="../media/image12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35.png"/><Relationship Id="rId4" Type="http://schemas.openxmlformats.org/officeDocument/2006/relationships/image" Target="../media/image12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3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41.png"/><Relationship Id="rId4" Type="http://schemas.openxmlformats.org/officeDocument/2006/relationships/image" Target="../media/image13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 Id="rId3" Type="http://schemas.openxmlformats.org/officeDocument/2006/relationships/image" Target="../media/image1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0.xml"/><Relationship Id="rId3" Type="http://schemas.openxmlformats.org/officeDocument/2006/relationships/image" Target="../media/image13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 Id="rId3" Type="http://schemas.openxmlformats.org/officeDocument/2006/relationships/image" Target="../media/image13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3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8.xml"/><Relationship Id="rId3" Type="http://schemas.openxmlformats.org/officeDocument/2006/relationships/image" Target="../media/image138.png"/><Relationship Id="rId4" Type="http://schemas.openxmlformats.org/officeDocument/2006/relationships/image" Target="../media/image14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15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14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8.xml"/><Relationship Id="rId3" Type="http://schemas.openxmlformats.org/officeDocument/2006/relationships/image" Target="../media/image14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1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15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14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14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4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4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4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157.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15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5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1.xml"/><Relationship Id="rId3" Type="http://schemas.openxmlformats.org/officeDocument/2006/relationships/image" Target="../media/image2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2.xml"/><Relationship Id="rId3" Type="http://schemas.openxmlformats.org/officeDocument/2006/relationships/image" Target="../media/image152.png"/><Relationship Id="rId4" Type="http://schemas.openxmlformats.org/officeDocument/2006/relationships/image" Target="../media/image15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3.xml"/><Relationship Id="rId3" Type="http://schemas.openxmlformats.org/officeDocument/2006/relationships/image" Target="../media/image2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 Id="rId3" Type="http://schemas.openxmlformats.org/officeDocument/2006/relationships/image" Target="../media/image16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15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16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1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6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65.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64.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168.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 Id="rId3" Type="http://schemas.openxmlformats.org/officeDocument/2006/relationships/hyperlink" Target="https://checklists.opquast.com/oqs-v3/workshops/criterion/41361"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 Id="rId3" Type="http://schemas.openxmlformats.org/officeDocument/2006/relationships/image" Target="../media/image170.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 Id="rId3" Type="http://schemas.openxmlformats.org/officeDocument/2006/relationships/hyperlink" Target="http://creativecommons.org/licenses" TargetMode="External"/><Relationship Id="rId4" Type="http://schemas.openxmlformats.org/officeDocument/2006/relationships/image" Target="../media/image6.png"/><Relationship Id="rId5" Type="http://schemas.openxmlformats.org/officeDocument/2006/relationships/image" Target="../media/image169.png"/><Relationship Id="rId6" Type="http://schemas.openxmlformats.org/officeDocument/2006/relationships/image" Target="../media/image166.png"/><Relationship Id="rId7" Type="http://schemas.openxmlformats.org/officeDocument/2006/relationships/image" Target="../media/image163.png"/><Relationship Id="rId8" Type="http://schemas.openxmlformats.org/officeDocument/2006/relationships/image" Target="../media/image16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www.cdiscount.com/electromenager/v-110-0.html#cm_sp=PA:B:NCL:50:1:090915" TargetMode="External"/><Relationship Id="rId4" Type="http://schemas.openxmlformats.org/officeDocument/2006/relationships/hyperlink" Target="http://www.cdiscount.com/electromenager/v-110-0.html#cm_sp=PA:B:NCL:50:1:090915" TargetMode="External"/><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6.png"/><Relationship Id="rId5"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6.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7.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8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9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p:nvPr/>
        </p:nvSpPr>
        <p:spPr>
          <a:xfrm>
            <a:off x="263094" y="6007326"/>
            <a:ext cx="8629385" cy="648742"/>
          </a:xfrm>
          <a:prstGeom prst="rect">
            <a:avLst/>
          </a:prstGeom>
          <a:no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3175" lvl="0" marL="1793875" marR="0" rtl="0" algn="l">
              <a:spcBef>
                <a:spcPts val="0"/>
              </a:spcBef>
              <a:buSzPct val="25000"/>
              <a:buNone/>
            </a:pPr>
            <a:r>
              <a:rPr b="0" i="0" lang="fr-FR" sz="1400" u="none" cap="none" strike="noStrike">
                <a:solidFill>
                  <a:schemeClr val="dk1"/>
                </a:solidFill>
                <a:latin typeface="Century Gothic"/>
                <a:ea typeface="Century Gothic"/>
                <a:cs typeface="Century Gothic"/>
                <a:sym typeface="Century Gothic"/>
              </a:rPr>
              <a:t>Ce support est en Creative Commons (</a:t>
            </a:r>
            <a:r>
              <a:rPr b="0" i="0" lang="fr-FR" sz="1400" u="sng" cap="none" strike="noStrike">
                <a:solidFill>
                  <a:schemeClr val="hlink"/>
                </a:solidFill>
                <a:latin typeface="Century Gothic"/>
                <a:ea typeface="Century Gothic"/>
                <a:cs typeface="Century Gothic"/>
                <a:sym typeface="Century Gothic"/>
                <a:hlinkClick r:id="rId3"/>
              </a:rPr>
              <a:t>http://creativecommons.org/licenses</a:t>
            </a:r>
            <a:r>
              <a:rPr b="0" i="0" lang="fr-FR" sz="1400" u="none" cap="none" strike="noStrike">
                <a:solidFill>
                  <a:schemeClr val="dk1"/>
                </a:solidFill>
                <a:latin typeface="Century Gothic"/>
                <a:ea typeface="Century Gothic"/>
                <a:cs typeface="Century Gothic"/>
                <a:sym typeface="Century Gothic"/>
              </a:rPr>
              <a:t>)</a:t>
            </a:r>
          </a:p>
          <a:p>
            <a:pPr indent="-3175" lvl="0" marL="1793875" marR="0" rtl="0" algn="l">
              <a:spcBef>
                <a:spcPts val="0"/>
              </a:spcBef>
              <a:buSzPct val="25000"/>
              <a:buNone/>
            </a:pPr>
            <a:r>
              <a:rPr b="0" i="0" lang="fr-FR" sz="1400" u="none" cap="none" strike="noStrike">
                <a:solidFill>
                  <a:schemeClr val="dk1"/>
                </a:solidFill>
                <a:latin typeface="Century Gothic"/>
                <a:ea typeface="Century Gothic"/>
                <a:cs typeface="Century Gothic"/>
                <a:sym typeface="Century Gothic"/>
              </a:rPr>
              <a:t>CC BY-SA - Attribution - Partage dans les Mêmes Conditions  </a:t>
            </a:r>
          </a:p>
        </p:txBody>
      </p:sp>
      <p:sp>
        <p:nvSpPr>
          <p:cNvPr id="120" name="Shape 120"/>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226 bonnes pratiques </a:t>
            </a:r>
            <a:br>
              <a:rPr b="1" i="0" lang="fr-FR" sz="4400" u="none" cap="none" strike="noStrike">
                <a:solidFill>
                  <a:schemeClr val="dk1"/>
                </a:solidFill>
                <a:latin typeface="Century Gothic"/>
                <a:ea typeface="Century Gothic"/>
                <a:cs typeface="Century Gothic"/>
                <a:sym typeface="Century Gothic"/>
              </a:rPr>
            </a:br>
            <a:r>
              <a:rPr b="1" i="0" lang="fr-FR" sz="4400" u="none" cap="none" strike="noStrike">
                <a:solidFill>
                  <a:schemeClr val="dk1"/>
                </a:solidFill>
                <a:latin typeface="Century Gothic"/>
                <a:ea typeface="Century Gothic"/>
                <a:cs typeface="Century Gothic"/>
                <a:sym typeface="Century Gothic"/>
              </a:rPr>
              <a:t>par le menu</a:t>
            </a:r>
          </a:p>
        </p:txBody>
      </p:sp>
      <p:pic>
        <p:nvPicPr>
          <p:cNvPr id="121" name="Shape 121"/>
          <p:cNvPicPr preferRelativeResize="0"/>
          <p:nvPr/>
        </p:nvPicPr>
        <p:blipFill rotWithShape="1">
          <a:blip r:embed="rId4">
            <a:alphaModFix/>
          </a:blip>
          <a:srcRect b="0" l="0" r="0" t="0"/>
          <a:stretch/>
        </p:blipFill>
        <p:spPr>
          <a:xfrm>
            <a:off x="2267743" y="553987"/>
            <a:ext cx="3816424" cy="3292146"/>
          </a:xfrm>
          <a:prstGeom prst="rect">
            <a:avLst/>
          </a:prstGeom>
          <a:noFill/>
          <a:ln>
            <a:noFill/>
          </a:ln>
        </p:spPr>
      </p:pic>
      <p:sp>
        <p:nvSpPr>
          <p:cNvPr descr="https://encrypted-tbn0.gstatic.com/images?q=tbn:ANd9GcT9mlNqg1HOGLXOM7Bh-YWzrCzIFL0SepI890Aj0TxbvRLNZZNC" id="122" name="Shape 122"/>
          <p:cNvSpPr/>
          <p:nvPr/>
        </p:nvSpPr>
        <p:spPr>
          <a:xfrm>
            <a:off x="63500" y="-136525"/>
            <a:ext cx="2971799" cy="3457574"/>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data:image/jpeg;base64,/9j/4AAQSkZJRgABAQAAAQABAAD/2wCEAAkGBxQPDxUUEBQVFRUUFhQUFBQVFhYVFxQWGhQYGBQVFxcYHSggGRolHRQWIjEhJSkrLi4uFx83ODMtNygtLi0BCgoKDg0OGxAQGywmICUsLDc3NC0sLC8sLTQtMCwsLS00LCwsLSwsLCwsLywsLCwsLCwsLCwtLCwsLCwsLCwsLP/AABEIAPAA0gMBIgACEQEDEQH/xAAcAAEAAgMBAQEAAAAAAAAAAAAABQYBAwQHAgj/xABHEAACAQMCAwQFCAcGBAcAAAABAgMABBESIQUxQQYTUWEUIjJxgQcjQlJicpGhM0OCkqKxwRUkU2ODsjR0s+EIREWTo8LR/8QAGwEBAAIDAQEAAAAAAAAAAAAAAAQFAgMGAQf/xAAxEQACAQMCAwYEBgMAAAAAAAAAAQIDBBESIQUxQRMiUWFxwQYygaEUI5Gx0fFC4fD/2gAMAwEAAhEDEQA/APb8UxWaUBjFMVycT4nHax65mwMgKACzOx5KijdmPgKjFu76feKGK3Q8jcEySHzMUZAX98n3UBPYpVdufToEMkl1Z6VBLF7eSJQPEv3xx+FQUfbC7uFIihiiAJHpDM7o4+tFEVRj72wPfWmtXp0Y6qjwjKEJTeEi/E1xTcYt4zh54VPg0iD+Zqgz2Hfb3MktweokchPcIkwmPga+oeHQp7EUa+5FH9KpKvxDRi8Qi39iXGyk+bL1Hx21Y4W4gJ8BLGf613I4YZUgjxByPyrzp7KNhho4yPNFP9K504PChzEphOc6oWaE589BAPxrGHxHSb70Gvueuxl0Z6dWcVQbXi95bcnW6T6kuI5cfZlUaW9zKPfVm4J2jhuyVUlJVGXgkGmRfPHJl+0pI86uLa9oXCzTln9yLOlOHzImMUxSs1LNZjFMVmlAYxTFZpQGMUxWaUBjFMVmlAYxTFZpQGMUxWaUApSlAKxmsmq32m4hK+u2tDiTumkmmxnuI8HTgdZXIIUHkASeQBAj7DjNs05uruaNWOtLSJmGpIFbSZQg31SEE6sezpHjmUn7Z2SIzekRsVHsIdUjHkFVOZYnYDFfHZS1t7LhsToqRJ3Ecsj7DPzYLO7Hc/GqzJcNfTC5lXCrn0WMjBjQ/rGHSRx+6NvGod7eQtaeuX0XibaNJ1JYQupJb1xJdjCg5its5SPwaTG0kv5L08T05rFK4O6uqlxPXN/6LinTjBYQpSlRTMUpSgFaLuzSXGoHKnKOpKuh8UcbqfdW+lZwqShLVF4Z40msM6eGdp5bXC3uZYhgC6VfXTp8+ijl9tRjxA51c7edZFDxsGVhlWUghh0II5iqHXJDaNCT6LNLbhyS6RaCjHmWCurBCepXGetdPZcfSWm4/Ve6IFWz6wPS81mvOHvLqEFxeykKM4liikX4qiKx+Bqa7O9uraeJfSJooZtTIyO3d6irEB1EmDpYDIz41eWt9RuU+zfIiVKMqfzFtpXxFKHAKEMDyIIIPuIr7qYahSlKAUpSgFKUoBSlKAUpSgNV3OIo2dvZRWdvcoJP5CojspakWwklHztye/mz4uMqnuVNKD7tdnaC0M9nPEvtSRSIvvZCB+ZrnsOMx/2etydkWHW45FCi/OIR0IKkY8RQFInndscNYYjs2zMekserVZxjxGnBbzjx1ruqGteHuWS5yBPKxe4zydZDnuzjqg0hT00+ZqZrhOL3Kr1sxeUtvT+y4tqeiGGtxSlKqCQKUpQClKUApSlAZrFarsOUPdFQ+2nWCV57g4OdxtnpXLY8SEjd3IpimAyY2Ocjq0bcnXzG4zuBW6NGUo6l0/X19DFySeDvrDqGGGAI8Dv/ADoTjc8huSa5be4kuc+hQtOBn50nu4MjoJCDr/YBrZbW1atLFJNmNScYLvHzHw4QtrtWNu/PMWyMftxew4+GfMVcey/HTdK6SgJPDgSqvskNnRKmd9DYPuII6V532Qi4nxG5kW6iexhRTh1jUuX1ABQZQQRjUcgdBVrteCGw4jbOJ5pu/WeB+87vGAneoR3aLyMbfvGuw4ZbXlDatJOPhnLRW16lKfyrcu1KxWauCKKUpQClKUApSlAKUpQA15329jNoQilVt+ITxJKCQO7lDB3Kg81lWPSR47/SNeiVSPlCgWae1ikGUZbpiPciID7/AJw71oupqFGUn0TM6azJI5jWKwi4AG+wA33O3ieprNfNnzL0UpSsQKUpQClKUApSuGxumvp3gsWjLR/ppmIZIc9AgOZH8tgOp6VJtrWrcT001n2MJ1IwWZHTdXKQoXldUUc2chR+JrguYmvkAgtriXBykyqIRG3R0klK5+AII8RV14R2Sgt2EjgzzD9dNhmH3B7MY8lAqfrqrTgMKTUqkm35bIr6l45bRR532U4E16X/ALSwXtpO7e1XaLVpVllk/wAUMGBA9kb7Eir9NMkEZZyqRxqWYnCqiqNz5AAVAysIOL5zhbi0YuScKGt5Bhj0zpuDv4KKguOcX/tNlSLPoiMGZ+QunU+qq55wg7luTEDGRnNpUnRs6LeySI8VOrLBsuO0d1dnVAfRoT7BZA88g6OVf1YweeCCd98cq4ZLi7jlhmeY3Qt2d+6dI0dtUZRtDRgDUFY4BGCeorspXIy45dOpqT28OhYq0p6cYLxYXaTxJLEdSSKrq3ipGQa6KrPyet/civSOe6RfJRO+B8M4qzV28JaoqXiVTWHgUpSsjwUpSgFKUoBSlKAVTu3S4uLN+haeL4vFrH/Rq41X+3Fk01mxjGZIWW4jA5sYzqZR95dS/tVouafaUZQ8UzOnLTJMr1K+IJlkRXQ5VgGU+IIyK+6+bSTTwy9QpSlYgUFKV6Dg4POzLIshy0c0qE/Z1ao/4GX8K76iwe5vSDstyoK+HexjBHvKEH/TNdVwrzSpbQEiSXJZx+piH6SX37hV8WI8DU/8NKvXjGmvmw/5/R5NWtQg2+hm24c/E3eKN2igTKTTp7TPjeGI+W2punIb5xK/J98ncPBjI0cjyySAKXYBQFByFCjz5mrXw2wjtoUihXSiKFUf1J6k8yepNdVdxaWkLamoQ/sqKtR1JZYpStF7dpBG0krBURSzMeQAGSalGsovbmBLniMMb7rDbySOmSA3eSKsYcD2l+ac6TtsKVyWTtM8tzKCr3DBgp5xxKNMMZ8Dp9Yjxdq664PjF121y0nstl7lxbU9EF4ivmSQIpZyFUblicADzJrh4hxURt3aKZZiMiNdtI6NI3JF8zz6A1yLw4ysHumEjA5WMDEMfhhPpt9psnwxWFrw6dXvT2j936HtSuo7LmSvYntbDDZKGjuSzSTyMVgcg65nfY9RgjerFF26sz7bvF5zQyxge9mXT+dVis110btxWMbFa6eT0OzvI50DwusinkyMGH4iugV5QeHqr95CzwSf4kJ0E/eHsv7mBqZse1t1BtcRi5T/ABIcRygeLRMdLe9SPdUmncwl5GtwaL9So7g3G4bxC0DhtJw6kFXjbGdLofWU+RFSNSDAUpSgFKUoBSlKA85vLI2N0Yf1MpaS2PQfSlg96kll+ycfRrbVw47wlLyAxyZHIo6+1G49l1PQg1R4WkjkMFyAJ0GTjZJU5CWPP0T1HNTt4E8jxvhrjJ16a2fPy8yyta+VoZ0UrDZxtz6Z5Z86huEdoUmOiVTBKGKFH9lnHMI/JvHGxx0qhhQnUi5RWcExySeGTVKUrUZHLxKzE8ekkqQQyOOaOpyrD49OoyK7fk+u0SWVLkhb2VtwfVV4U2iEBPtKMkkcwznI5V8Vpu7RJl0yqGGcgHoRyIPMEeIq04bxH8LLvLK+69CPXodotmejVnNeb273UAxb3b6RySdVuFHuYlX/ABY1uPEuINs11Eo8Y7XS3wLyOPyrp48as2s6vsyA7Sr4F34lxGK2jMk7rGg5sxwPd5nyG9UXinEH4k4LK0dqhDJGww87A5WSVfooMZCHfOCeWK0Lw8FxJMzzyDlJM2sqfsLgKn7IFdeaqL/jnaRdOgms9ev0JNG00vMzNQk/EXuGKWp0oCVe4xkAjYrCDszfa9keZr4mma9JVCVthsWGQ1weoUj2Yvtc26YG5kI0CgKoAAGABsAByAFarLhyh+ZVW/h/P8GVWvnaJpsrNIV0xjGTliTlnbqzMd2Pma6KUq2IopSuae+RHCDU8h5RRqXkPnpXcDzOB50UW3hA6aVvtOz99cblYrVdt5fnpcdfm0IVf3z7q4u1fZruVjjW8nMrieVjqSNUiihZmbSij1dZiXcn2qkxtJvnsYOokaru4Nqwu49nhwXx+shB+cjbxGnJHgQPOvVlNeR3KG6hihA9a77uPT4KwDSn9lA5/CvXFGKk2udO5hU5maUpUo1ilKUApSlADUT2g4Gl7GAxKOh1RSrjXG3iM8weRU7EVLUrySTWGE8HmyyPFL3FyoSYAkEexMo/WRE8x4rzX3YJjOOWqoxmZQ8TALdIRkFB7MwH1k8eenPgKsXaOG4mu2t5e4eKQCW0DB4nDIPnAlwpOmVfaHq7gnwNQD3s1nqXiULxxg6UuiFeJwf8Ro8hG6ZIAPlnFczd8Lnbz7a3WY9V1+n/AGxYUrhTWmfPxMrDNbDMJNxDzEbMO9Qf5ch9seTHP2uld1jxCOcExtkqcOhBV0Pg6ndTUZwS6SNu5R1eJgWtnUhhpHtQZHVeY+yfsmpO4sI5HWQriRPZdSVbH1SR7Sn6p2qluFFS01Fv0aXP1X79fUlQzjunTSlKrzcKUpXgFQl/IbqUwrtEm07D6bYyIAfDG7HzA6muzjV6YowI95ZCI4gfrEbsfsqAWPur4sbQQxhF3A5k82JOWY+ZJJPvq74Xap/nS+n8kW4qf4o3KoAwBgDYAcgPAVmlKuiGK1XNwsSlpGCqOp/IeZPhXxd3Qj0gKzyOdMUSbvI2M6VH5knYDc1ZOCdmltx6VflWljBcDnFbAA50Z9p8ZzId+eMCpFGg6m/QxlPBFcK7P3F7hpC1rAeQxi4lHx2hU+YLb/Rq3WvD7fhtu7RIsaIrSO3NmCqSWd29ZjgcyTXnPAPlen4leC2s7JCzFtLyTEAINy7AJtt086sfHbgKVTitwCreuLK1ikbvQCP0hGp3TVjb1VPXIqyjCMFsaG2zdfdqrlIo5JI7W0jmC6Hubgs2SuoDuo03bHTX0qlzRCea4ubqeWaM6VVn1QxvGgycQjHzWsnCtnOMnOamuN8Xa7kWaZe4gt9TRo5GosQVMsmkkKdJIVQT7RzvsJTsz2ea4dbm7UqikPb27DBz9GaYH6XVUPs8zvy0yk6j0x5eJkljdnV2K4KwY3dwul2UpBGRvDEcElv8x8AnwAUdDVwrGKzW+MVFYRg3kUpSsgKUpQClKUApSlARvHeF+lQ6Q2iRSJIZBzjlXdG8x0I6gkda1cHvReQMsyKHUmK4hPrBXA9Yb81IIYHqGFS9c6WaLK0oUB3VVdvrBc6c+7Ud/OgPNe0/YmCx/vUSKYIyHZNXdywYOzQyZGtd8d2xzvgH6NaxxKaUaoLb1TyaaTudQ8QgVmA+8AfKrD23fXd2sR9gLNcEdGdCiR5HXHeMffjwqu8e436Mr6IzK6RtKyghQqLn1nYg4BwcDBJwfA1y3F9M7lU4QzLHV7exY2uVDU3sSwO1K57FpSuZhGCcY7ssRjHUsP5V0VzVSGmTX7E5PKyKUqM4/OwjWOM4edhED1VSCZXHmEDY88VlQpOrUUF1PJS0rJzWjekTtP8AQXVFB90H52QfeYYHko8aka+IYgiqqDCqAqgdABgCvuuujGMIqMeSKxtt5YrReXPdgAKXdyEijX2pHPJR4eJJ2ABJ2FfVzcLEjO5wqjJP/wCDqfKrJ2M4Cyf3q5XE8i4SM7+jxHcJ99tix8cDkKk0KPaPfkYSlhH1wPhUfDo2ub6SMTMvzkrMFSJefdRluSjqebHc9APPe33bqTjOeHcFR5tYPfSqNOpAd1XVjCZxljjPIc65P/ElxFTJawA5ZVkkcZ5BiAmR56W/CsfIRIsFjf3CGISoY9RlLKqxKrMSSoJx7XIcwKtEklhEcufBbeLs9aW1ulv3t1MjPIVKLllC94zyMchAXVQBn3VwXd45d7q7ZQxVU0pqKRoCdMa5GXYsx3xkkjArV6fLP/fL4ojd1hY1BCQR51EZbdnbYk7cgMbb2Xsr2dMjrdXa4I9a3gb9UMbSyDrKR0+iDjnmosnKrLTHkbFiKy+Zjs12aaVluLxcYIaG2bfQekkvQyeC8l8zuLqKzSpMYqKwjBvIpSlZHgpSlAKUpQClKUApSlAKUpQFb7Y8IkmWOaBdUsBb1Mgd5G4AkjBOwb1VYZ2yoHWqmt7DKWifCuwKvDKO7kxuCCrYJG53GR4V6hXLf8NiuF0zxJIvg6qw/MVW33DKd01PLUl1RIo3Eqe3QoNhbGKJUZi+gaQxGCVHs6vEgYyetcNrN392XjOYoY2i1A+q8rMpbHRtIQDPixHjXb2u7L2sNxbaIVEconjaPLd2XCrIh0ZxnCOPjW6NAoAUAAbAAYAHkBXLX1BWlRpvMpLwwt/csKM+0jnkkfVQ0x132OkMIx4apWOfjpiH71TNQvDzquLpv85UHuWGP+rGvOEQzVcvBfvsLl93B30pUfx7iItoCxdULFY0ZzhVdzpDN5DJY+SmuhinJ4RBexMdl+GenXJkcZgtXwgPKW4HNvNY/wDfn6tUntn8tVyk80FnFHGI5JIhM2ZGbSxXUF2UZxnfNWm/+UnhvCrAQ2couJI49MapqIZ+rySYxuxLHfJr85Tyl2LMcliWJ8STkmrinBQjhEZvLybuJcQkuZWlndpJHOWdjkn/ALeVWj5MLV5btlDMIggaZQcLIAwMaMOo1AH4Hxqm16b8jYGLnx+a/D1/61jXlppto9gss9O4Dw/0y90uMw2wSVx0eZsmFT5KBrI8SlejCqn8nSDurlurXUmr9lI0X+FRVtpRiowSEnlilKVtMRSlKAUpSgFKUoBSlKAUpSgFKUoBSlKAqnygJ6lq31LpP445I/8A71E1NfKAP7tF/wA1a/8AVFQtcf8AEa/Oh6e5Z2Pyv1FQvCvauP8AmJP9qVNVCWI03N0p6yJKPc8Sj+aNUbg77815e5ndLZEhXlfyucU1zx268o11t99uX4KP4q9UFeP3dr6Rf3E0g2711UH7J0g/w10lCUYNzl0NVvaVLqoqVPm/sVBbRyMhGI8cGkFo7nCqSfDwq+itUkAJzyPiNj/3rb+P8joZfCmMNVM+O2P0Kk/BJgM6fwIJqd+Tbi4tLwrKcJKpQ7HZhumw38R8ala7ezUywXqtpX535pjgZDH2GB5jfY+Oaxjd604yRp4j8Oq3pdtRk3jmmX2GNlJkt5poDJhm0EYY6QAzRuCurAA5A7b1d+x/Fnurc99p72KRoZCuysVwVcDpqVlOOmTVKu7pIV1SMFGQMnqTyAHU+Q3NW7sHYvFbM8qlHnlebQdiqkBYww6NoRSR0JrbaSm855HMVEiyUpSppqFKUoBSlKAUpSgFKUoBSlKAUpSgFKUoCr/KB+ggHjdW/wCRJ/pUNW7tzxmN5re3TWzJdLrYKe7RhBK4Qvy14wdI8RWmuP8AiN/nQ9Pcs7H5H6iofi47meOf6LAQSnwBbMTnyDEr+35VMV8TwrIjI4DKwKsp5EEYINU1pcdhVU+nX0JVSGuODnqhdpeFtbzNIFJhkJfUBnu2O7hscgTkg8tyKtUMjWrCKdiUO0Mx5MOkch6OOQJ9r31J11kJxlHK3TI1rdVLSr2kOaPPeAcGkv3IhKqibPK3rKDjIVQD6zb58BXPxKwktZmhmA1LuGHsuh5OueniOhr1Hg1skbOURVLYLFQBqxnGcc+daO1fZ8XsQ0kLLHkxOeXmjY+i2Bnw2PSrOFlCrb5hzJtP4luIXmqr8j6Lp5nltfVvGXmiVeZlix8HDH8ApNdT8HuVbQbabVywq6lPmHHq488irNwns61lC9zcKGmwEii1erFrYKCzePrDJGcDOM1Eo2dVy3WMF/xXjlorZxpyUnJY28ydt7X0q8ghAzpkS5k+wkTBlPkWcKB44bwNen1Cdl+AiyjOpu8mkOqaXGNTdFUfRReQH45JJqbqwo09EcHAyeWKUpW0xFKUoBSlKAUpSgFKUoBSlKAUpSgFRXaPiTW8PzQDTSsIoEPJpG5E/ZUAsfJTUoartj/euIyyneO0Ho8Ph3rANcOPcCifBvGgKjxvstNZPC8eueBZjc3Des8yzG3kikl0j2kcupwPZwcDHLqtbpJl1ROrryypB36g+B8q9GqD4t2UtrhjJpMUx/XQnu5D4aiNnG/JgRVRxLhavGpKWGl9CTQuOy2xsVulbLrgN7b+xou0HhiGb8D825+K1G/2rGrBJtUDnbROpiJPgpb1X/ZJrlrjhVzQ5xyvFblhC4pz5M654VkUq6hlYYKsAQR5g1Ff2VLD/wANL6v+DNl1Hkkg9dR5HUPKpilR6F1VoPuv6dDZKnGfM4+DXMne6JYGQlT64ZXjOMbBhuPiBUytwpcpn1gAxGDyPLfl0rjBxyrIauitPiTsoKEoddyvrcP1ybTJCo7tBCXtJgntd2xX7yjUv5qK64pMk18zTYOBXRS4tbq37d5w215tldG1qdpo6nVbdrZI7eO4vYNELoj+kQP30aq4GlnUhXUesOQYDxqz2t0kqLJGwdHAZWU5VgeRBFebcPve8tW4WgZpkmRU0j1UtTKsqyOw2UKupMHBJQY51aL2IcNm7+Pa2lcC5jHsxO7ALcqPogsQH6b6uhzlCanFSjyZtaaeGWelKVkeClKUApSlAKUpQClKUApSlAKUNcN1xiCL9LPEmPrSIv5E0B1zSBFLHkoJPwGag+wcZHDoHYetMpuH+/Mxlb/fXHxztzZxQP3VzbySHCRp3qEF3OldW+y5OSegBrn4De/2VDHbXbaoFAFveAAxFDyjkK7RlTkAn1SNO+dqAudK+VbIyNweRHWvqgFarm3WVSsiq6nmrAMD8DW2lAVi47D23ODvLY/5DlV/9psp/DUbP2ZvYs91LBcDosqtA/xdNSn90VeaVFrWVCt88EzZGrOPJnmF3fPbSJHeQvAZCVR9SSRsRzAZTkcx7SjmK76mHtUveJXAlUPFBbrblTuC8x7yYEfcWH8arz2r2U4tpSzKQTbStuZEHOJz1kQfvDfxrnOKcHjSj2tDkua9ydb3Lm9MzrB653r4km0hmPQEn3AZpXB2gfFpPjmY3Ue9hpH86paVSc5xgn1+76kqUUk2SnyWBoIjBL7ciR3qtjBdZxlwx+kUcMvuK1db20WeJ45AGSRWRweqsMEfgar3H4PREtrpR/wmlJcdbZwqTfBcI/8Ap1Z1ORtX0ZLCwUZC9kLhntVSUkyQM9vITzZomKhj95QrftVN1AcFHd8QvY+jG3uB+3GY2x8YPzqfr0ClKUApSlAKUpQClKjON8XFsFCqZJZDphhX2pG67/RQcyx2A+AoDo4nxKK2j7ydwi5AyepOwVRzZieQGSaiFury7/QoLWI8pJ11zMPFYQcJ+2c+K1u4VwQiT0i7YS3GNj+rgH1IFPs+bn1m6nGAJzFAQC9lIn3uZJ7k9e+lbQf9GPTH/DXdacCtoRiK3hT7sSD+QqRpQGpoFIwVUg7EEDB+FQFx2TVMtYv6MxzqjA120mc5ElufVGc7lNJ86slKA8/4WJrWbuIAsEuCwspGLWs6jm1nLjVF0ymCF+rvqqy8P7SxO4imDW855QzYUt4mN86ZR90nzArr43wlLuLQ+VIIaORdnikHsyIehH4EZB2JqN4Y630MlvfRo8sJCToy5V9sxzID9FxuMcjkcxQFizSq4OC3Ft/wVwSg/wDL3OqVPckue8T4lgPCg7TmHa+t5bfp3oHfwHbn3kYyg83VaAsdYZsbnkNzWiyvY50DwukinkyMGH4ioztlcmOxlCHDyhYIz11ysI1Pw15+FAaexI12zTnndyy3OfFGOmH/AOJIx8K7u0HB1vYDE5KnZo5F9qKQexIvmD+IyDsa7bS2WKNI02VFVFHgFAA/lW6vGk9mDzWzmfLxzDTNCdEqjIBPNZE8UYbj4jmDWnjK6kRB+sntk+DTpq/LNWbtpwhmAurdczQghkH6+HOXj82HtL5jH0jVdt5VnuLDuzqWScSA+KpDI/8AMLXJ1eG9hf03Fd1vPp1aLKNfXReeaR6RcRCRGVgCrAqwPIgjBB+FQfZGYxo9pKSZLQiME7l4DvbyZPP1RpJ+sjVP1Xe1ETW7pewqXaAFZ41GWltzuwUdXQ4ce5h9KutK045LF7ridw8M8kBgit4dUehgzkvKyyI4IYBZE8CNR3rta8vbb9NElyg5yW+UlA8TA5Ib9ls+AqM7JTS20wW6/wDUNV0mQAY5iMyWxI54jCFc7+o/hV0oDi4VxeG7QtA4bBww3V0b6ro2GRvIgV3VEcW4DHO/eoWhnUYWeLAfH1WHKRfssCK5bPjUkMiwX6qjt6sVwmRBOfDc/NSfYbn9EmgLDSlKAUpSgOTivEEtoHlkzpQZOBkseSqo6sSQAOpIqO7P8NcFrm6wbmYbjmII85SBPIfSP0myfADVxZfSL+3gPsQg3co6MynRbqfLUWf3xirAKAzSlKAUpSgFKUoBVc7SL6NcQ3i7AFbe5+1DI2Ec+aSFT5Bnqx1xcasRc20sJ5Sxunu1KQD+NAdtKiuy9+bmzhkbZigEg+rIvqyL8GVhUrQELe9lbWVi/daJDzkhZoZD72jIJ+Oa5l7Myd9EzXc0kUMneiKUI5LhGVPnQA2kaicHO4G+1WOlAKUpQGDVQtOyrwcVWaMr6LpmkEf0o7iTSG0/YYam8iT41cKxisXFPmepis0pWR4RXaXhpubciM6ZUIlgb6sqHKH3H2T4hjW7gfEhdW8cqjGsesp5o4Ol0PmrAj4V3mq3ww+jcRmg2CXK+lwjwcEJdKB4ZMT++RqAslaL2zSeNo5VV0cYZWGQRW+lAVm2nfhrrFO7SWrELDO5LNCTssU7HmvRZD5Bt8E2YGtVzAsiMjqGVgVZWGQwIwQQelV/hEzWM62kzFo3ybOVjkkAZNs7dXUbqTuyjqVJIFlpSlAf/9k=" id="123" name="Shape 123"/>
          <p:cNvSpPr/>
          <p:nvPr/>
        </p:nvSpPr>
        <p:spPr>
          <a:xfrm>
            <a:off x="155575" y="-1989138"/>
            <a:ext cx="3629024" cy="41529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data:image/jpeg;base64,/9j/4AAQSkZJRgABAQAAAQABAAD/2wCEAAkGBxQPDxUUEBQVFRUUFhQUFBQVFhYVFxQWGhQYGBQVFxcYHSggGRolHRQWIjEhJSkrLi4uFx83ODMtNygtLi0BCgoKDg0OGxAQGywmICUsLDc3NC0sLC8sLTQtMCwsLS00LCwsLSwsLCwsLywsLCwsLCwsLCwtLCwsLCwsLCwsLP/AABEIAPAA0gMBIgACEQEDEQH/xAAcAAEAAgMBAQEAAAAAAAAAAAAABQYBAwQHAgj/xABHEAACAQMCAwQFCAcGBAcAAAABAgMABBESIQUxQQYTUWEUIjJxgQcjQlJicpGhM0OCkqKxwRUkU2ODsjR0s+EIREWTo8LR/8QAGwEBAAIDAQEAAAAAAAAAAAAAAAQFAgMGAQf/xAAxEQACAQMCAwYEBgMAAAAAAAAAAQIDBBESIQUxQRMiUWFxwQYygaEUI5Gx0fFC4fD/2gAMAwEAAhEDEQA/APb8UxWaUBjFMVycT4nHax65mwMgKACzOx5KijdmPgKjFu76feKGK3Q8jcEySHzMUZAX98n3UBPYpVdufToEMkl1Z6VBLF7eSJQPEv3xx+FQUfbC7uFIihiiAJHpDM7o4+tFEVRj72wPfWmtXp0Y6qjwjKEJTeEi/E1xTcYt4zh54VPg0iD+Zqgz2Hfb3MktweokchPcIkwmPga+oeHQp7EUa+5FH9KpKvxDRi8Qi39iXGyk+bL1Hx21Y4W4gJ8BLGf613I4YZUgjxByPyrzp7KNhho4yPNFP9K504PChzEphOc6oWaE589BAPxrGHxHSb70Gvueuxl0Z6dWcVQbXi95bcnW6T6kuI5cfZlUaW9zKPfVm4J2jhuyVUlJVGXgkGmRfPHJl+0pI86uLa9oXCzTln9yLOlOHzImMUxSs1LNZjFMVmlAYxTFZpQGMUxWaUBjFMVmlAYxTFZpQGMUxWaUApSlAKxmsmq32m4hK+u2tDiTumkmmxnuI8HTgdZXIIUHkASeQBAj7DjNs05uruaNWOtLSJmGpIFbSZQg31SEE6sezpHjmUn7Z2SIzekRsVHsIdUjHkFVOZYnYDFfHZS1t7LhsToqRJ3Ecsj7DPzYLO7Hc/GqzJcNfTC5lXCrn0WMjBjQ/rGHSRx+6NvGod7eQtaeuX0XibaNJ1JYQupJb1xJdjCg5its5SPwaTG0kv5L08T05rFK4O6uqlxPXN/6LinTjBYQpSlRTMUpSgFaLuzSXGoHKnKOpKuh8UcbqfdW+lZwqShLVF4Z40msM6eGdp5bXC3uZYhgC6VfXTp8+ijl9tRjxA51c7edZFDxsGVhlWUghh0II5iqHXJDaNCT6LNLbhyS6RaCjHmWCurBCepXGetdPZcfSWm4/Ve6IFWz6wPS81mvOHvLqEFxeykKM4liikX4qiKx+Bqa7O9uraeJfSJooZtTIyO3d6irEB1EmDpYDIz41eWt9RuU+zfIiVKMqfzFtpXxFKHAKEMDyIIIPuIr7qYahSlKAUpSgFKUoBSlKAUpSgNV3OIo2dvZRWdvcoJP5CojspakWwklHztye/mz4uMqnuVNKD7tdnaC0M9nPEvtSRSIvvZCB+ZrnsOMx/2etydkWHW45FCi/OIR0IKkY8RQFInndscNYYjs2zMekserVZxjxGnBbzjx1ruqGteHuWS5yBPKxe4zydZDnuzjqg0hT00+ZqZrhOL3Kr1sxeUtvT+y4tqeiGGtxSlKqCQKUpQClKUApSlAZrFarsOUPdFQ+2nWCV57g4OdxtnpXLY8SEjd3IpimAyY2Ocjq0bcnXzG4zuBW6NGUo6l0/X19DFySeDvrDqGGGAI8Dv/ADoTjc8huSa5be4kuc+hQtOBn50nu4MjoJCDr/YBrZbW1atLFJNmNScYLvHzHw4QtrtWNu/PMWyMftxew4+GfMVcey/HTdK6SgJPDgSqvskNnRKmd9DYPuII6V532Qi4nxG5kW6iexhRTh1jUuX1ABQZQQRjUcgdBVrteCGw4jbOJ5pu/WeB+87vGAneoR3aLyMbfvGuw4ZbXlDatJOPhnLRW16lKfyrcu1KxWauCKKUpQClKUApSlAKUpQA15329jNoQilVt+ITxJKCQO7lDB3Kg81lWPSR47/SNeiVSPlCgWae1ikGUZbpiPciID7/AJw71oupqFGUn0TM6azJI5jWKwi4AG+wA33O3ieprNfNnzL0UpSsQKUpQClKUApSuGxumvp3gsWjLR/ppmIZIc9AgOZH8tgOp6VJtrWrcT001n2MJ1IwWZHTdXKQoXldUUc2chR+JrguYmvkAgtriXBykyqIRG3R0klK5+AII8RV14R2Sgt2EjgzzD9dNhmH3B7MY8lAqfrqrTgMKTUqkm35bIr6l45bRR532U4E16X/ALSwXtpO7e1XaLVpVllk/wAUMGBA9kb7Eir9NMkEZZyqRxqWYnCqiqNz5AAVAysIOL5zhbi0YuScKGt5Bhj0zpuDv4KKguOcX/tNlSLPoiMGZ+QunU+qq55wg7luTEDGRnNpUnRs6LeySI8VOrLBsuO0d1dnVAfRoT7BZA88g6OVf1YweeCCd98cq4ZLi7jlhmeY3Qt2d+6dI0dtUZRtDRgDUFY4BGCeorspXIy45dOpqT28OhYq0p6cYLxYXaTxJLEdSSKrq3ipGQa6KrPyet/civSOe6RfJRO+B8M4qzV28JaoqXiVTWHgUpSsjwUpSgFKUoBSlKAVTu3S4uLN+haeL4vFrH/Rq41X+3Fk01mxjGZIWW4jA5sYzqZR95dS/tVouafaUZQ8UzOnLTJMr1K+IJlkRXQ5VgGU+IIyK+6+bSTTwy9QpSlYgUFKV6Dg4POzLIshy0c0qE/Z1ao/4GX8K76iwe5vSDstyoK+HexjBHvKEH/TNdVwrzSpbQEiSXJZx+piH6SX37hV8WI8DU/8NKvXjGmvmw/5/R5NWtQg2+hm24c/E3eKN2igTKTTp7TPjeGI+W2punIb5xK/J98ncPBjI0cjyySAKXYBQFByFCjz5mrXw2wjtoUihXSiKFUf1J6k8yepNdVdxaWkLamoQ/sqKtR1JZYpStF7dpBG0krBURSzMeQAGSalGsovbmBLniMMb7rDbySOmSA3eSKsYcD2l+ac6TtsKVyWTtM8tzKCr3DBgp5xxKNMMZ8Dp9Yjxdq664PjF121y0nstl7lxbU9EF4ivmSQIpZyFUblicADzJrh4hxURt3aKZZiMiNdtI6NI3JF8zz6A1yLw4ysHumEjA5WMDEMfhhPpt9psnwxWFrw6dXvT2j936HtSuo7LmSvYntbDDZKGjuSzSTyMVgcg65nfY9RgjerFF26sz7bvF5zQyxge9mXT+dVis110btxWMbFa6eT0OzvI50DwusinkyMGH4iugV5QeHqr95CzwSf4kJ0E/eHsv7mBqZse1t1BtcRi5T/ABIcRygeLRMdLe9SPdUmncwl5GtwaL9So7g3G4bxC0DhtJw6kFXjbGdLofWU+RFSNSDAUpSgFKUoBSlKA85vLI2N0Yf1MpaS2PQfSlg96kll+ycfRrbVw47wlLyAxyZHIo6+1G49l1PQg1R4WkjkMFyAJ0GTjZJU5CWPP0T1HNTt4E8jxvhrjJ16a2fPy8yyta+VoZ0UrDZxtz6Z5Z86huEdoUmOiVTBKGKFH9lnHMI/JvHGxx0qhhQnUi5RWcExySeGTVKUrUZHLxKzE8ekkqQQyOOaOpyrD49OoyK7fk+u0SWVLkhb2VtwfVV4U2iEBPtKMkkcwznI5V8Vpu7RJl0yqGGcgHoRyIPMEeIq04bxH8LLvLK+69CPXodotmejVnNeb273UAxb3b6RySdVuFHuYlX/ABY1uPEuINs11Eo8Y7XS3wLyOPyrp48as2s6vsyA7Sr4F34lxGK2jMk7rGg5sxwPd5nyG9UXinEH4k4LK0dqhDJGww87A5WSVfooMZCHfOCeWK0Lw8FxJMzzyDlJM2sqfsLgKn7IFdeaqL/jnaRdOgms9ev0JNG00vMzNQk/EXuGKWp0oCVe4xkAjYrCDszfa9keZr4mma9JVCVthsWGQ1weoUj2Yvtc26YG5kI0CgKoAAGABsAByAFarLhyh+ZVW/h/P8GVWvnaJpsrNIV0xjGTliTlnbqzMd2Pma6KUq2IopSuae+RHCDU8h5RRqXkPnpXcDzOB50UW3hA6aVvtOz99cblYrVdt5fnpcdfm0IVf3z7q4u1fZruVjjW8nMrieVjqSNUiihZmbSij1dZiXcn2qkxtJvnsYOokaru4Nqwu49nhwXx+shB+cjbxGnJHgQPOvVlNeR3KG6hihA9a77uPT4KwDSn9lA5/CvXFGKk2udO5hU5maUpUo1ilKUApSlADUT2g4Gl7GAxKOh1RSrjXG3iM8weRU7EVLUrySTWGE8HmyyPFL3FyoSYAkEexMo/WRE8x4rzX3YJjOOWqoxmZQ8TALdIRkFB7MwH1k8eenPgKsXaOG4mu2t5e4eKQCW0DB4nDIPnAlwpOmVfaHq7gnwNQD3s1nqXiULxxg6UuiFeJwf8Ro8hG6ZIAPlnFczd8Lnbz7a3WY9V1+n/AGxYUrhTWmfPxMrDNbDMJNxDzEbMO9Qf5ch9seTHP2uld1jxCOcExtkqcOhBV0Pg6ndTUZwS6SNu5R1eJgWtnUhhpHtQZHVeY+yfsmpO4sI5HWQriRPZdSVbH1SR7Sn6p2qluFFS01Fv0aXP1X79fUlQzjunTSlKrzcKUpXgFQl/IbqUwrtEm07D6bYyIAfDG7HzA6muzjV6YowI95ZCI4gfrEbsfsqAWPur4sbQQxhF3A5k82JOWY+ZJJPvq74Xap/nS+n8kW4qf4o3KoAwBgDYAcgPAVmlKuiGK1XNwsSlpGCqOp/IeZPhXxd3Qj0gKzyOdMUSbvI2M6VH5knYDc1ZOCdmltx6VflWljBcDnFbAA50Z9p8ZzId+eMCpFGg6m/QxlPBFcK7P3F7hpC1rAeQxi4lHx2hU+YLb/Rq3WvD7fhtu7RIsaIrSO3NmCqSWd29ZjgcyTXnPAPlen4leC2s7JCzFtLyTEAINy7AJtt086sfHbgKVTitwCreuLK1ikbvQCP0hGp3TVjb1VPXIqyjCMFsaG2zdfdqrlIo5JI7W0jmC6Hubgs2SuoDuo03bHTX0qlzRCea4ubqeWaM6VVn1QxvGgycQjHzWsnCtnOMnOamuN8Xa7kWaZe4gt9TRo5GosQVMsmkkKdJIVQT7RzvsJTsz2ea4dbm7UqikPb27DBz9GaYH6XVUPs8zvy0yk6j0x5eJkljdnV2K4KwY3dwul2UpBGRvDEcElv8x8AnwAUdDVwrGKzW+MVFYRg3kUpSsgKUpQClKUApSlARvHeF+lQ6Q2iRSJIZBzjlXdG8x0I6gkda1cHvReQMsyKHUmK4hPrBXA9Yb81IIYHqGFS9c6WaLK0oUB3VVdvrBc6c+7Ud/OgPNe0/YmCx/vUSKYIyHZNXdywYOzQyZGtd8d2xzvgH6NaxxKaUaoLb1TyaaTudQ8QgVmA+8AfKrD23fXd2sR9gLNcEdGdCiR5HXHeMffjwqu8e436Mr6IzK6RtKyghQqLn1nYg4BwcDBJwfA1y3F9M7lU4QzLHV7exY2uVDU3sSwO1K57FpSuZhGCcY7ssRjHUsP5V0VzVSGmTX7E5PKyKUqM4/OwjWOM4edhED1VSCZXHmEDY88VlQpOrUUF1PJS0rJzWjekTtP8AQXVFB90H52QfeYYHko8aka+IYgiqqDCqAqgdABgCvuuujGMIqMeSKxtt5YrReXPdgAKXdyEijX2pHPJR4eJJ2ABJ2FfVzcLEjO5wqjJP/wCDqfKrJ2M4Cyf3q5XE8i4SM7+jxHcJ99tix8cDkKk0KPaPfkYSlhH1wPhUfDo2ub6SMTMvzkrMFSJefdRluSjqebHc9APPe33bqTjOeHcFR5tYPfSqNOpAd1XVjCZxljjPIc65P/ElxFTJawA5ZVkkcZ5BiAmR56W/CsfIRIsFjf3CGISoY9RlLKqxKrMSSoJx7XIcwKtEklhEcufBbeLs9aW1ulv3t1MjPIVKLllC94zyMchAXVQBn3VwXd45d7q7ZQxVU0pqKRoCdMa5GXYsx3xkkjArV6fLP/fL4ojd1hY1BCQR51EZbdnbYk7cgMbb2Xsr2dMjrdXa4I9a3gb9UMbSyDrKR0+iDjnmosnKrLTHkbFiKy+Zjs12aaVluLxcYIaG2bfQekkvQyeC8l8zuLqKzSpMYqKwjBvIpSlZHgpSlAKUpQClKUApSlAKUpQFb7Y8IkmWOaBdUsBb1Mgd5G4AkjBOwb1VYZ2yoHWqmt7DKWifCuwKvDKO7kxuCCrYJG53GR4V6hXLf8NiuF0zxJIvg6qw/MVW33DKd01PLUl1RIo3Eqe3QoNhbGKJUZi+gaQxGCVHs6vEgYyetcNrN392XjOYoY2i1A+q8rMpbHRtIQDPixHjXb2u7L2sNxbaIVEconjaPLd2XCrIh0ZxnCOPjW6NAoAUAAbAAYAHkBXLX1BWlRpvMpLwwt/csKM+0jnkkfVQ0x132OkMIx4apWOfjpiH71TNQvDzquLpv85UHuWGP+rGvOEQzVcvBfvsLl93B30pUfx7iItoCxdULFY0ZzhVdzpDN5DJY+SmuhinJ4RBexMdl+GenXJkcZgtXwgPKW4HNvNY/wDfn6tUntn8tVyk80FnFHGI5JIhM2ZGbSxXUF2UZxnfNWm/+UnhvCrAQ2couJI49MapqIZ+rySYxuxLHfJr85Tyl2LMcliWJ8STkmrinBQjhEZvLybuJcQkuZWlndpJHOWdjkn/ALeVWj5MLV5btlDMIggaZQcLIAwMaMOo1AH4Hxqm16b8jYGLnx+a/D1/61jXlppto9gss9O4Dw/0y90uMw2wSVx0eZsmFT5KBrI8SlejCqn8nSDurlurXUmr9lI0X+FRVtpRiowSEnlilKVtMRSlKAUpSgFKUoBSlKAUpSgFKUoBSlKAqnygJ6lq31LpP445I/8A71E1NfKAP7tF/wA1a/8AVFQtcf8AEa/Oh6e5Z2Pyv1FQvCvauP8AmJP9qVNVCWI03N0p6yJKPc8Sj+aNUbg77815e5ndLZEhXlfyucU1zx268o11t99uX4KP4q9UFeP3dr6Rf3E0g2711UH7J0g/w10lCUYNzl0NVvaVLqoqVPm/sVBbRyMhGI8cGkFo7nCqSfDwq+itUkAJzyPiNj/3rb+P8joZfCmMNVM+O2P0Kk/BJgM6fwIJqd+Tbi4tLwrKcJKpQ7HZhumw38R8ala7ezUywXqtpX535pjgZDH2GB5jfY+Oaxjd604yRp4j8Oq3pdtRk3jmmX2GNlJkt5poDJhm0EYY6QAzRuCurAA5A7b1d+x/Fnurc99p72KRoZCuysVwVcDpqVlOOmTVKu7pIV1SMFGQMnqTyAHU+Q3NW7sHYvFbM8qlHnlebQdiqkBYww6NoRSR0JrbaSm855HMVEiyUpSppqFKUoBSlKAUpSgFKUoBSlKAUpSgFKUoCr/KB+ggHjdW/wCRJ/pUNW7tzxmN5re3TWzJdLrYKe7RhBK4Qvy14wdI8RWmuP8AiN/nQ9Pcs7H5H6iofi47meOf6LAQSnwBbMTnyDEr+35VMV8TwrIjI4DKwKsp5EEYINU1pcdhVU+nX0JVSGuODnqhdpeFtbzNIFJhkJfUBnu2O7hscgTkg8tyKtUMjWrCKdiUO0Mx5MOkch6OOQJ9r31J11kJxlHK3TI1rdVLSr2kOaPPeAcGkv3IhKqibPK3rKDjIVQD6zb58BXPxKwktZmhmA1LuGHsuh5OueniOhr1Hg1skbOURVLYLFQBqxnGcc+daO1fZ8XsQ0kLLHkxOeXmjY+i2Bnw2PSrOFlCrb5hzJtP4luIXmqr8j6Lp5nltfVvGXmiVeZlix8HDH8ApNdT8HuVbQbabVywq6lPmHHq488irNwns61lC9zcKGmwEii1erFrYKCzePrDJGcDOM1Eo2dVy3WMF/xXjlorZxpyUnJY28ydt7X0q8ghAzpkS5k+wkTBlPkWcKB44bwNen1Cdl+AiyjOpu8mkOqaXGNTdFUfRReQH45JJqbqwo09EcHAyeWKUpW0xFKUoBSlKAUpSgFKUoBSlKAUpSgFRXaPiTW8PzQDTSsIoEPJpG5E/ZUAsfJTUoartj/euIyyneO0Ho8Ph3rANcOPcCifBvGgKjxvstNZPC8eueBZjc3Des8yzG3kikl0j2kcupwPZwcDHLqtbpJl1ROrryypB36g+B8q9GqD4t2UtrhjJpMUx/XQnu5D4aiNnG/JgRVRxLhavGpKWGl9CTQuOy2xsVulbLrgN7b+xou0HhiGb8D825+K1G/2rGrBJtUDnbROpiJPgpb1X/ZJrlrjhVzQ5xyvFblhC4pz5M654VkUq6hlYYKsAQR5g1Ff2VLD/wANL6v+DNl1Hkkg9dR5HUPKpilR6F1VoPuv6dDZKnGfM4+DXMne6JYGQlT64ZXjOMbBhuPiBUytwpcpn1gAxGDyPLfl0rjBxyrIauitPiTsoKEoddyvrcP1ybTJCo7tBCXtJgntd2xX7yjUv5qK64pMk18zTYOBXRS4tbq37d5w215tldG1qdpo6nVbdrZI7eO4vYNELoj+kQP30aq4GlnUhXUesOQYDxqz2t0kqLJGwdHAZWU5VgeRBFebcPve8tW4WgZpkmRU0j1UtTKsqyOw2UKupMHBJQY51aL2IcNm7+Pa2lcC5jHsxO7ALcqPogsQH6b6uhzlCanFSjyZtaaeGWelKVkeClKUApSlAKUpQClKUApSlAKUNcN1xiCL9LPEmPrSIv5E0B1zSBFLHkoJPwGag+wcZHDoHYetMpuH+/Mxlb/fXHxztzZxQP3VzbySHCRp3qEF3OldW+y5OSegBrn4De/2VDHbXbaoFAFveAAxFDyjkK7RlTkAn1SNO+dqAudK+VbIyNweRHWvqgFarm3WVSsiq6nmrAMD8DW2lAVi47D23ODvLY/5DlV/9psp/DUbP2ZvYs91LBcDosqtA/xdNSn90VeaVFrWVCt88EzZGrOPJnmF3fPbSJHeQvAZCVR9SSRsRzAZTkcx7SjmK76mHtUveJXAlUPFBbrblTuC8x7yYEfcWH8arz2r2U4tpSzKQTbStuZEHOJz1kQfvDfxrnOKcHjSj2tDkua9ydb3Lm9MzrB653r4km0hmPQEn3AZpXB2gfFpPjmY3Ue9hpH86paVSc5xgn1+76kqUUk2SnyWBoIjBL7ciR3qtjBdZxlwx+kUcMvuK1db20WeJ45AGSRWRweqsMEfgar3H4PREtrpR/wmlJcdbZwqTfBcI/8Ap1Z1ORtX0ZLCwUZC9kLhntVSUkyQM9vITzZomKhj95QrftVN1AcFHd8QvY+jG3uB+3GY2x8YPzqfr0ClKUApSlAKUpQClKjON8XFsFCqZJZDphhX2pG67/RQcyx2A+AoDo4nxKK2j7ydwi5AyepOwVRzZieQGSaiFury7/QoLWI8pJ11zMPFYQcJ+2c+K1u4VwQiT0i7YS3GNj+rgH1IFPs+bn1m6nGAJzFAQC9lIn3uZJ7k9e+lbQf9GPTH/DXdacCtoRiK3hT7sSD+QqRpQGpoFIwVUg7EEDB+FQFx2TVMtYv6MxzqjA120mc5ElufVGc7lNJ86slKA8/4WJrWbuIAsEuCwspGLWs6jm1nLjVF0ymCF+rvqqy8P7SxO4imDW855QzYUt4mN86ZR90nzArr43wlLuLQ+VIIaORdnikHsyIehH4EZB2JqN4Y630MlvfRo8sJCToy5V9sxzID9FxuMcjkcxQFizSq4OC3Ft/wVwSg/wDL3OqVPckue8T4lgPCg7TmHa+t5bfp3oHfwHbn3kYyg83VaAsdYZsbnkNzWiyvY50DwukinkyMGH4ioztlcmOxlCHDyhYIz11ysI1Pw15+FAaexI12zTnndyy3OfFGOmH/AOJIx8K7u0HB1vYDE5KnZo5F9qKQexIvmD+IyDsa7bS2WKNI02VFVFHgFAA/lW6vGk9mDzWzmfLxzDTNCdEqjIBPNZE8UYbj4jmDWnjK6kRB+sntk+DTpq/LNWbtpwhmAurdczQghkH6+HOXj82HtL5jH0jVdt5VnuLDuzqWScSA+KpDI/8AMLXJ1eG9hf03Fd1vPp1aLKNfXReeaR6RcRCRGVgCrAqwPIgjBB+FQfZGYxo9pKSZLQiME7l4DvbyZPP1RpJ+sjVP1Xe1ETW7pewqXaAFZ41GWltzuwUdXQ4ce5h9KutK045LF7ridw8M8kBgit4dUehgzkvKyyI4IYBZE8CNR3rta8vbb9NElyg5yW+UlA8TA5Ib9ls+AqM7JTS20wW6/wDUNV0mQAY5iMyWxI54jCFc7+o/hV0oDi4VxeG7QtA4bBww3V0b6ro2GRvIgV3VEcW4DHO/eoWhnUYWeLAfH1WHKRfssCK5bPjUkMiwX6qjt6sVwmRBOfDc/NSfYbn9EmgLDSlKAUpSgOTivEEtoHlkzpQZOBkseSqo6sSQAOpIqO7P8NcFrm6wbmYbjmII85SBPIfSP0myfADVxZfSL+3gPsQg3co6MynRbqfLUWf3xirAKAzSlKAUpSgFKUoBVc7SL6NcQ3i7AFbe5+1DI2Ec+aSFT5Bnqx1xcasRc20sJ5Sxunu1KQD+NAdtKiuy9+bmzhkbZigEg+rIvqyL8GVhUrQELe9lbWVi/daJDzkhZoZD72jIJ+Oa5l7Myd9EzXc0kUMneiKUI5LhGVPnQA2kaicHO4G+1WOlAKUpQGDVQtOyrwcVWaMr6LpmkEf0o7iTSG0/YYam8iT41cKxisXFPmepis0pWR4RXaXhpubciM6ZUIlgb6sqHKH3H2T4hjW7gfEhdW8cqjGsesp5o4Ol0PmrAj4V3mq3ww+jcRmg2CXK+lwjwcEJdKB4ZMT++RqAslaL2zSeNo5VV0cYZWGQRW+lAVm2nfhrrFO7SWrELDO5LNCTssU7HmvRZD5Bt8E2YGtVzAsiMjqGVgVZWGQwIwQQelV/hEzWM62kzFo3ybOVjkkAZNs7dXUbqTuyjqVJIFlpSlAf/9k=" id="124" name="Shape 124"/>
          <p:cNvSpPr/>
          <p:nvPr/>
        </p:nvSpPr>
        <p:spPr>
          <a:xfrm>
            <a:off x="307975" y="-1836738"/>
            <a:ext cx="3629024" cy="41529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encrypted-tbn0.gstatic.com/images?q=tbn:ANd9GcQWgN6x9zNGQof4WQkeblJDTEsyMWCi8M-psvfQl_euOEfWVKF0" id="125" name="Shape 125"/>
          <p:cNvSpPr/>
          <p:nvPr/>
        </p:nvSpPr>
        <p:spPr>
          <a:xfrm>
            <a:off x="63500" y="-136525"/>
            <a:ext cx="1904999" cy="19049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id="126" name="Shape 126"/>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pic>
        <p:nvPicPr>
          <p:cNvPr descr="http://creativecommons.org.nz/wp-content/uploads/2012/05/by-sa.png" id="127" name="Shape 127"/>
          <p:cNvPicPr preferRelativeResize="0"/>
          <p:nvPr/>
        </p:nvPicPr>
        <p:blipFill rotWithShape="1">
          <a:blip r:embed="rId5">
            <a:alphaModFix/>
          </a:blip>
          <a:srcRect b="0" l="0" r="0" t="0"/>
          <a:stretch/>
        </p:blipFill>
        <p:spPr>
          <a:xfrm>
            <a:off x="269320" y="6007326"/>
            <a:ext cx="1841590" cy="648742"/>
          </a:xfrm>
          <a:prstGeom prst="rect">
            <a:avLst/>
          </a:prstGeom>
          <a:noFill/>
          <a:ln>
            <a:noFill/>
          </a:ln>
        </p:spPr>
      </p:pic>
      <p:sp>
        <p:nvSpPr>
          <p:cNvPr descr="https://www.arduino.cc/en/uploads/Main/cc-by-sa.jpg" id="128" name="Shape 128"/>
          <p:cNvSpPr/>
          <p:nvPr/>
        </p:nvSpPr>
        <p:spPr>
          <a:xfrm>
            <a:off x="155575" y="-944562"/>
            <a:ext cx="5905500" cy="1971675"/>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www.arduino.cc/en/uploads/Main/cc-by-sa.jpg" id="129" name="Shape 129"/>
          <p:cNvSpPr/>
          <p:nvPr/>
        </p:nvSpPr>
        <p:spPr>
          <a:xfrm>
            <a:off x="307975" y="-792162"/>
            <a:ext cx="5905500" cy="1971675"/>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L'information n'est pas véhiculée uniquement par la couleur.</a:t>
            </a:r>
          </a:p>
        </p:txBody>
      </p:sp>
      <p:sp>
        <p:nvSpPr>
          <p:cNvPr id="207" name="Shape 20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a:t>
            </a:r>
          </a:p>
        </p:txBody>
      </p:sp>
      <p:pic>
        <p:nvPicPr>
          <p:cNvPr id="208" name="Shape 208"/>
          <p:cNvPicPr preferRelativeResize="0"/>
          <p:nvPr/>
        </p:nvPicPr>
        <p:blipFill rotWithShape="1">
          <a:blip r:embed="rId3">
            <a:alphaModFix/>
          </a:blip>
          <a:srcRect b="0" l="0" r="0" t="0"/>
          <a:stretch/>
        </p:blipFill>
        <p:spPr>
          <a:xfrm>
            <a:off x="467543" y="2276872"/>
            <a:ext cx="2664295" cy="3055887"/>
          </a:xfrm>
          <a:prstGeom prst="rect">
            <a:avLst/>
          </a:prstGeom>
          <a:noFill/>
          <a:ln>
            <a:noFill/>
          </a:ln>
        </p:spPr>
      </p:pic>
      <p:pic>
        <p:nvPicPr>
          <p:cNvPr id="209" name="Shape 209"/>
          <p:cNvPicPr preferRelativeResize="0"/>
          <p:nvPr/>
        </p:nvPicPr>
        <p:blipFill rotWithShape="1">
          <a:blip r:embed="rId4">
            <a:alphaModFix/>
          </a:blip>
          <a:srcRect b="0" l="0" r="0" t="0"/>
          <a:stretch/>
        </p:blipFill>
        <p:spPr>
          <a:xfrm>
            <a:off x="6372200" y="2276872"/>
            <a:ext cx="2664295" cy="3055887"/>
          </a:xfrm>
          <a:prstGeom prst="rect">
            <a:avLst/>
          </a:prstGeom>
          <a:noFill/>
          <a:ln>
            <a:noFill/>
          </a:ln>
        </p:spPr>
      </p:pic>
      <p:sp>
        <p:nvSpPr>
          <p:cNvPr id="210" name="Shape 210"/>
          <p:cNvSpPr txBox="1"/>
          <p:nvPr/>
        </p:nvSpPr>
        <p:spPr>
          <a:xfrm>
            <a:off x="467543" y="5301207"/>
            <a:ext cx="2448271"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entury Gothic"/>
                <a:ea typeface="Century Gothic"/>
                <a:cs typeface="Century Gothic"/>
                <a:sym typeface="Century Gothic"/>
              </a:rPr>
              <a:t>Pour mieux comprendre ce graphique vous pouvez aller sur un </a:t>
            </a:r>
            <a:r>
              <a:rPr lang="fr-FR" sz="1800">
                <a:solidFill>
                  <a:srgbClr val="FF0000"/>
                </a:solidFill>
                <a:latin typeface="Century Gothic"/>
                <a:ea typeface="Century Gothic"/>
                <a:cs typeface="Century Gothic"/>
                <a:sym typeface="Century Gothic"/>
              </a:rPr>
              <a:t>site web</a:t>
            </a:r>
          </a:p>
        </p:txBody>
      </p:sp>
      <p:sp>
        <p:nvSpPr>
          <p:cNvPr id="211" name="Shape 211"/>
          <p:cNvSpPr txBox="1"/>
          <p:nvPr/>
        </p:nvSpPr>
        <p:spPr>
          <a:xfrm>
            <a:off x="6444207" y="5301207"/>
            <a:ext cx="2448271"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entury Gothic"/>
                <a:ea typeface="Century Gothic"/>
                <a:cs typeface="Century Gothic"/>
                <a:sym typeface="Century Gothic"/>
              </a:rPr>
              <a:t>Pour mieux comprendre ce graphique vous pouvez aller sur un site web</a:t>
            </a:r>
          </a:p>
        </p:txBody>
      </p:sp>
      <p:pic>
        <p:nvPicPr>
          <p:cNvPr id="212" name="Shape 212"/>
          <p:cNvPicPr preferRelativeResize="0"/>
          <p:nvPr/>
        </p:nvPicPr>
        <p:blipFill rotWithShape="1">
          <a:blip r:embed="rId5">
            <a:alphaModFix/>
          </a:blip>
          <a:srcRect b="0" l="0" r="0" t="0"/>
          <a:stretch/>
        </p:blipFill>
        <p:spPr>
          <a:xfrm>
            <a:off x="3203848" y="2060848"/>
            <a:ext cx="3072291" cy="4555562"/>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Shape 98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En cas de rejet des données saisies dans un formulaire, les champs contenant les données rejetées sont indiqués à l'utilisateur.</a:t>
            </a:r>
            <a:br>
              <a:rPr b="1" i="0" lang="fr-FR" sz="3240" u="none" cap="none" strike="noStrike">
                <a:solidFill>
                  <a:schemeClr val="dk1"/>
                </a:solidFill>
                <a:latin typeface="Century Gothic"/>
                <a:ea typeface="Century Gothic"/>
                <a:cs typeface="Century Gothic"/>
                <a:sym typeface="Century Gothic"/>
              </a:rPr>
            </a:br>
          </a:p>
        </p:txBody>
      </p:sp>
      <p:sp>
        <p:nvSpPr>
          <p:cNvPr id="982" name="Shape 98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93</a:t>
            </a:r>
          </a:p>
        </p:txBody>
      </p:sp>
      <p:pic>
        <p:nvPicPr>
          <p:cNvPr id="983" name="Shape 983"/>
          <p:cNvPicPr preferRelativeResize="0"/>
          <p:nvPr/>
        </p:nvPicPr>
        <p:blipFill rotWithShape="1">
          <a:blip r:embed="rId3">
            <a:alphaModFix/>
          </a:blip>
          <a:srcRect b="0" l="0" r="0" t="0"/>
          <a:stretch/>
        </p:blipFill>
        <p:spPr>
          <a:xfrm>
            <a:off x="395536" y="5043760"/>
            <a:ext cx="1481584" cy="1481584"/>
          </a:xfrm>
          <a:prstGeom prst="rect">
            <a:avLst/>
          </a:prstGeom>
          <a:noFill/>
          <a:ln>
            <a:noFill/>
          </a:ln>
        </p:spPr>
      </p:pic>
      <p:sp>
        <p:nvSpPr>
          <p:cNvPr id="984" name="Shape 984"/>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Ah ? Où ça ? </a:t>
            </a:r>
          </a:p>
        </p:txBody>
      </p:sp>
      <p:sp>
        <p:nvSpPr>
          <p:cNvPr id="985" name="Shape 985"/>
          <p:cNvSpPr/>
          <p:nvPr/>
        </p:nvSpPr>
        <p:spPr>
          <a:xfrm>
            <a:off x="755575" y="2926684"/>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Il y a une erreur dans le formulaire </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Shape 99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En cas de rejet des données saisies dans un formulaire, les raisons du rejet sont indiquées à l'utilisateur.</a:t>
            </a:r>
            <a:br>
              <a:rPr b="1" i="0" lang="fr-FR" sz="3240" u="none" cap="none" strike="noStrike">
                <a:solidFill>
                  <a:schemeClr val="dk1"/>
                </a:solidFill>
                <a:latin typeface="Century Gothic"/>
                <a:ea typeface="Century Gothic"/>
                <a:cs typeface="Century Gothic"/>
                <a:sym typeface="Century Gothic"/>
              </a:rPr>
            </a:br>
          </a:p>
        </p:txBody>
      </p:sp>
      <p:sp>
        <p:nvSpPr>
          <p:cNvPr id="992" name="Shape 99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94</a:t>
            </a:r>
          </a:p>
        </p:txBody>
      </p:sp>
      <p:pic>
        <p:nvPicPr>
          <p:cNvPr id="993" name="Shape 993"/>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994" name="Shape 994"/>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Merci, ça m’aide pas à comprendre…..</a:t>
            </a:r>
          </a:p>
        </p:txBody>
      </p:sp>
      <p:sp>
        <p:nvSpPr>
          <p:cNvPr id="995" name="Shape 995"/>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Erreur</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Shape 100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En cas de rejet des données saisies dans un formulaire, toutes les données saisies peuvent être modifiées par l'utilisateur.</a:t>
            </a:r>
            <a:br>
              <a:rPr b="1" i="0" lang="fr-FR" sz="3240" u="none" cap="none" strike="noStrike">
                <a:solidFill>
                  <a:schemeClr val="dk1"/>
                </a:solidFill>
                <a:latin typeface="Century Gothic"/>
                <a:ea typeface="Century Gothic"/>
                <a:cs typeface="Century Gothic"/>
                <a:sym typeface="Century Gothic"/>
              </a:rPr>
            </a:br>
          </a:p>
        </p:txBody>
      </p:sp>
      <p:sp>
        <p:nvSpPr>
          <p:cNvPr id="1002" name="Shape 100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95</a:t>
            </a:r>
          </a:p>
        </p:txBody>
      </p:sp>
      <p:pic>
        <p:nvPicPr>
          <p:cNvPr descr="Capture d’écran 2015-10-03 à 22.53.05.png" id="1003" name="Shape 1003"/>
          <p:cNvPicPr preferRelativeResize="0"/>
          <p:nvPr/>
        </p:nvPicPr>
        <p:blipFill rotWithShape="1">
          <a:blip r:embed="rId3">
            <a:alphaModFix/>
          </a:blip>
          <a:srcRect b="0" l="1120" r="1046" t="2875"/>
          <a:stretch/>
        </p:blipFill>
        <p:spPr>
          <a:xfrm>
            <a:off x="765441" y="2748418"/>
            <a:ext cx="7149935" cy="376527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Shape 100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Lors de la saisie d'un formulaire réparti sur plusieurs pages, un récapitulatif global est affiché avant l'envoi définitif.</a:t>
            </a:r>
            <a:br>
              <a:rPr b="1" i="0" lang="fr-FR" sz="3240" u="none" cap="none" strike="noStrike">
                <a:solidFill>
                  <a:schemeClr val="dk1"/>
                </a:solidFill>
                <a:latin typeface="Century Gothic"/>
                <a:ea typeface="Century Gothic"/>
                <a:cs typeface="Century Gothic"/>
                <a:sym typeface="Century Gothic"/>
              </a:rPr>
            </a:br>
          </a:p>
        </p:txBody>
      </p:sp>
      <p:sp>
        <p:nvSpPr>
          <p:cNvPr id="1010" name="Shape 101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96</a:t>
            </a:r>
          </a:p>
        </p:txBody>
      </p:sp>
      <p:pic>
        <p:nvPicPr>
          <p:cNvPr descr="Capture d’écran 2015-10-03 à 22.53.05.png" id="1011" name="Shape 1011"/>
          <p:cNvPicPr preferRelativeResize="0"/>
          <p:nvPr/>
        </p:nvPicPr>
        <p:blipFill rotWithShape="1">
          <a:blip r:embed="rId3">
            <a:alphaModFix/>
          </a:blip>
          <a:srcRect b="0" l="1120" r="1046" t="2875"/>
          <a:stretch/>
        </p:blipFill>
        <p:spPr>
          <a:xfrm>
            <a:off x="765441" y="2748418"/>
            <a:ext cx="7149935" cy="376527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Shape 101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page affichée après l'envoi d'un formulaire permet de reprendre directement la navigation.</a:t>
            </a:r>
          </a:p>
        </p:txBody>
      </p:sp>
      <p:sp>
        <p:nvSpPr>
          <p:cNvPr id="1018" name="Shape 10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97</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Shape 102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soumission d'un formulaire est suivie d'un message indiquant la réussite ou non de l'action souhaitée.</a:t>
            </a:r>
            <a:br>
              <a:rPr b="1" i="0" lang="fr-FR" sz="3240" u="none" cap="none" strike="noStrike">
                <a:solidFill>
                  <a:schemeClr val="dk1"/>
                </a:solidFill>
                <a:latin typeface="Century Gothic"/>
                <a:ea typeface="Century Gothic"/>
                <a:cs typeface="Century Gothic"/>
                <a:sym typeface="Century Gothic"/>
              </a:rPr>
            </a:br>
          </a:p>
        </p:txBody>
      </p:sp>
      <p:sp>
        <p:nvSpPr>
          <p:cNvPr id="1025" name="Shape 102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98</a:t>
            </a:r>
          </a:p>
        </p:txBody>
      </p:sp>
      <p:pic>
        <p:nvPicPr>
          <p:cNvPr id="1026" name="Shape 1026"/>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1027" name="Shape 1027"/>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Heu… il est parti mon formulaire ?</a:t>
            </a:r>
          </a:p>
        </p:txBody>
      </p:sp>
      <p:sp>
        <p:nvSpPr>
          <p:cNvPr id="1028" name="Shape 1028"/>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Envoyer</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Shape 103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processus complexes sont accompagnés de la liste de leurs étapes.</a:t>
            </a:r>
            <a:br>
              <a:rPr b="1" i="0" lang="fr-FR" sz="3240" u="none" cap="none" strike="noStrike">
                <a:solidFill>
                  <a:schemeClr val="dk1"/>
                </a:solidFill>
                <a:latin typeface="Century Gothic"/>
                <a:ea typeface="Century Gothic"/>
                <a:cs typeface="Century Gothic"/>
                <a:sym typeface="Century Gothic"/>
              </a:rPr>
            </a:br>
          </a:p>
        </p:txBody>
      </p:sp>
      <p:sp>
        <p:nvSpPr>
          <p:cNvPr id="1035" name="Shape 103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99</a:t>
            </a:r>
          </a:p>
        </p:txBody>
      </p:sp>
      <p:pic>
        <p:nvPicPr>
          <p:cNvPr descr="Capture d’écran 2015-10-03 à 22.36.52.png" id="1036" name="Shape 1036"/>
          <p:cNvPicPr preferRelativeResize="0"/>
          <p:nvPr/>
        </p:nvPicPr>
        <p:blipFill rotWithShape="1">
          <a:blip r:embed="rId3">
            <a:alphaModFix/>
          </a:blip>
          <a:srcRect b="0" l="0" r="0" t="0"/>
          <a:stretch/>
        </p:blipFill>
        <p:spPr>
          <a:xfrm>
            <a:off x="251519" y="2924943"/>
            <a:ext cx="8680257" cy="148257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Shape 104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L'étape en cours d'un processus complexe est indiquée.</a:t>
            </a:r>
            <a:br>
              <a:rPr b="1" i="0" lang="fr-FR" sz="3240" u="none" cap="none" strike="noStrike">
                <a:solidFill>
                  <a:schemeClr val="dk1"/>
                </a:solidFill>
                <a:latin typeface="Century Gothic"/>
                <a:ea typeface="Century Gothic"/>
                <a:cs typeface="Century Gothic"/>
                <a:sym typeface="Century Gothic"/>
              </a:rPr>
            </a:br>
          </a:p>
        </p:txBody>
      </p:sp>
      <p:sp>
        <p:nvSpPr>
          <p:cNvPr id="1043" name="Shape 104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100</a:t>
            </a:r>
          </a:p>
        </p:txBody>
      </p:sp>
      <p:pic>
        <p:nvPicPr>
          <p:cNvPr descr="Capture d’écran 2015-10-03 à 22.36.52.png" id="1044" name="Shape 1044"/>
          <p:cNvPicPr preferRelativeResize="0"/>
          <p:nvPr/>
        </p:nvPicPr>
        <p:blipFill rotWithShape="1">
          <a:blip r:embed="rId3">
            <a:alphaModFix/>
          </a:blip>
          <a:srcRect b="0" l="0" r="0" t="0"/>
          <a:stretch/>
        </p:blipFill>
        <p:spPr>
          <a:xfrm>
            <a:off x="251519" y="2924943"/>
            <a:ext cx="8680257" cy="148257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Shape 105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étape d'un processus complexe permet de revenir à l'étape précédente</a:t>
            </a:r>
          </a:p>
        </p:txBody>
      </p:sp>
      <p:sp>
        <p:nvSpPr>
          <p:cNvPr id="1051" name="Shape 105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101</a:t>
            </a:r>
          </a:p>
        </p:txBody>
      </p:sp>
      <p:pic>
        <p:nvPicPr>
          <p:cNvPr descr="Capture d’écran 2015-10-03 à 22.36.52.png" id="1052" name="Shape 1052"/>
          <p:cNvPicPr preferRelativeResize="0"/>
          <p:nvPr/>
        </p:nvPicPr>
        <p:blipFill rotWithShape="1">
          <a:blip r:embed="rId3">
            <a:alphaModFix/>
          </a:blip>
          <a:srcRect b="0" l="0" r="0" t="0"/>
          <a:stretch/>
        </p:blipFill>
        <p:spPr>
          <a:xfrm>
            <a:off x="251519" y="2924943"/>
            <a:ext cx="8680257" cy="148257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Shape 105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L'utilisateur est averti de la perte d'information en cas d'utilisation de l'historique de son navigateur dans un processus complexe</a:t>
            </a:r>
          </a:p>
        </p:txBody>
      </p:sp>
      <p:sp>
        <p:nvSpPr>
          <p:cNvPr id="1059" name="Shape 10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102</a:t>
            </a:r>
          </a:p>
        </p:txBody>
      </p:sp>
      <p:pic>
        <p:nvPicPr>
          <p:cNvPr id="1060" name="Shape 1060"/>
          <p:cNvPicPr preferRelativeResize="0"/>
          <p:nvPr/>
        </p:nvPicPr>
        <p:blipFill rotWithShape="1">
          <a:blip r:embed="rId3">
            <a:alphaModFix/>
          </a:blip>
          <a:srcRect b="0" l="0" r="0" t="0"/>
          <a:stretch/>
        </p:blipFill>
        <p:spPr>
          <a:xfrm>
            <a:off x="467543" y="3356992"/>
            <a:ext cx="7641832" cy="2304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captchas audio peuvent être réécoutés à volonté.</a:t>
            </a:r>
          </a:p>
        </p:txBody>
      </p:sp>
      <p:sp>
        <p:nvSpPr>
          <p:cNvPr id="219" name="Shape 2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a:t>
            </a:r>
          </a:p>
        </p:txBody>
      </p:sp>
      <p:pic>
        <p:nvPicPr>
          <p:cNvPr id="220" name="Shape 220"/>
          <p:cNvPicPr preferRelativeResize="0"/>
          <p:nvPr/>
        </p:nvPicPr>
        <p:blipFill rotWithShape="1">
          <a:blip r:embed="rId3">
            <a:alphaModFix/>
          </a:blip>
          <a:srcRect b="0" l="0" r="0" t="0"/>
          <a:stretch/>
        </p:blipFill>
        <p:spPr>
          <a:xfrm>
            <a:off x="1115616" y="3789039"/>
            <a:ext cx="4626020" cy="2664295"/>
          </a:xfrm>
          <a:prstGeom prst="rect">
            <a:avLst/>
          </a:prstGeom>
          <a:noFill/>
          <a:ln>
            <a:noFill/>
          </a:ln>
        </p:spPr>
      </p:pic>
      <p:pic>
        <p:nvPicPr>
          <p:cNvPr id="221" name="Shape 221"/>
          <p:cNvPicPr preferRelativeResize="0"/>
          <p:nvPr/>
        </p:nvPicPr>
        <p:blipFill rotWithShape="1">
          <a:blip r:embed="rId4">
            <a:alphaModFix/>
          </a:blip>
          <a:srcRect b="0" l="0" r="0" t="0"/>
          <a:stretch/>
        </p:blipFill>
        <p:spPr>
          <a:xfrm>
            <a:off x="611560" y="2636911"/>
            <a:ext cx="5317406" cy="796378"/>
          </a:xfrm>
          <a:prstGeom prst="rect">
            <a:avLst/>
          </a:prstGeom>
          <a:noFill/>
          <a:ln>
            <a:noFill/>
          </a:ln>
        </p:spPr>
      </p:pic>
      <p:sp>
        <p:nvSpPr>
          <p:cNvPr id="222" name="Shape 222"/>
          <p:cNvSpPr txBox="1"/>
          <p:nvPr/>
        </p:nvSpPr>
        <p:spPr>
          <a:xfrm>
            <a:off x="6444207" y="2204864"/>
            <a:ext cx="2448271" cy="147732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a:solidFill>
                  <a:schemeClr val="dk1"/>
                </a:solidFill>
                <a:latin typeface="Century Gothic"/>
                <a:ea typeface="Century Gothic"/>
                <a:cs typeface="Century Gothic"/>
                <a:sym typeface="Century Gothic"/>
              </a:rPr>
              <a:t>Pas eu le temps de lire ?  Vous aimeriez le revoir ? </a:t>
            </a:r>
          </a:p>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buSzPct val="25000"/>
              <a:buNone/>
            </a:pPr>
            <a:r>
              <a:rPr lang="fr-FR" sz="1800">
                <a:solidFill>
                  <a:schemeClr val="dk1"/>
                </a:solidFill>
                <a:latin typeface="Century Gothic"/>
                <a:ea typeface="Century Gothic"/>
                <a:cs typeface="Century Gothic"/>
                <a:sym typeface="Century Gothic"/>
              </a:rPr>
              <a:t>C’est pareil pour l’audio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xit" presetID="10" presetSubtype="0">
                                  <p:stCondLst>
                                    <p:cond delay="2000"/>
                                  </p:stCondLst>
                                  <p:childTnLst>
                                    <p:animEffect filter="fade" transition="out">
                                      <p:cBhvr>
                                        <p:cTn dur="500"/>
                                        <p:tgtEl>
                                          <p:spTgt spid="221"/>
                                        </p:tgtEl>
                                      </p:cBhvr>
                                    </p:animEffect>
                                    <p:set>
                                      <p:cBhvr>
                                        <p:cTn dur="1" fill="hold">
                                          <p:stCondLst>
                                            <p:cond delay="500"/>
                                          </p:stCondLst>
                                        </p:cTn>
                                        <p:tgtEl>
                                          <p:spTgt spid="22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Shape 106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navigation dans un processus complexe ne provoque pas la perte des données précédemment soumises</a:t>
            </a:r>
          </a:p>
        </p:txBody>
      </p:sp>
      <p:sp>
        <p:nvSpPr>
          <p:cNvPr id="1067" name="Shape 10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103</a:t>
            </a:r>
          </a:p>
        </p:txBody>
      </p:sp>
      <p:pic>
        <p:nvPicPr>
          <p:cNvPr id="1068" name="Shape 1068"/>
          <p:cNvPicPr preferRelativeResize="0"/>
          <p:nvPr/>
        </p:nvPicPr>
        <p:blipFill rotWithShape="1">
          <a:blip r:embed="rId3">
            <a:alphaModFix/>
          </a:blip>
          <a:srcRect b="0" l="0" r="0" t="0"/>
          <a:stretch/>
        </p:blipFill>
        <p:spPr>
          <a:xfrm>
            <a:off x="467543" y="3356992"/>
            <a:ext cx="7641832" cy="230425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Shape 107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copier coller est possible dans les champs de formulaire</a:t>
            </a:r>
          </a:p>
        </p:txBody>
      </p:sp>
      <p:sp>
        <p:nvSpPr>
          <p:cNvPr id="1074" name="Shape 107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104</a:t>
            </a:r>
          </a:p>
        </p:txBody>
      </p:sp>
      <p:sp>
        <p:nvSpPr>
          <p:cNvPr id="1075" name="Shape 1075"/>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Ctrl+C/Ctrl+V</a:t>
            </a:r>
          </a:p>
        </p:txBody>
      </p:sp>
      <p:sp>
        <p:nvSpPr>
          <p:cNvPr id="1076" name="Shape 1076"/>
          <p:cNvSpPr/>
          <p:nvPr/>
        </p:nvSpPr>
        <p:spPr>
          <a:xfrm>
            <a:off x="2771800" y="3933055"/>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Shape 108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éléments d'une liste déroulante qui peuvent être regroupés le sont de manière appropriée.</a:t>
            </a:r>
          </a:p>
        </p:txBody>
      </p:sp>
      <p:sp>
        <p:nvSpPr>
          <p:cNvPr id="1082" name="Shape 108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105</a:t>
            </a:r>
          </a:p>
        </p:txBody>
      </p:sp>
      <p:sp>
        <p:nvSpPr>
          <p:cNvPr id="1083" name="Shape 1083"/>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&lt;optgroup&gt;</a:t>
            </a:r>
          </a:p>
        </p:txBody>
      </p:sp>
      <p:sp>
        <p:nvSpPr>
          <p:cNvPr id="1084" name="Shape 1084"/>
          <p:cNvSpPr/>
          <p:nvPr/>
        </p:nvSpPr>
        <p:spPr>
          <a:xfrm>
            <a:off x="3059832" y="3933055"/>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Shape 108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listes d'options de formulaires sont présentées dans un ordre identifiable</a:t>
            </a:r>
          </a:p>
        </p:txBody>
      </p:sp>
      <p:sp>
        <p:nvSpPr>
          <p:cNvPr id="1090" name="Shape 109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106</a:t>
            </a:r>
          </a:p>
        </p:txBody>
      </p:sp>
      <p:pic>
        <p:nvPicPr>
          <p:cNvPr id="1091" name="Shape 1091"/>
          <p:cNvPicPr preferRelativeResize="0"/>
          <p:nvPr/>
        </p:nvPicPr>
        <p:blipFill rotWithShape="1">
          <a:blip r:embed="rId3">
            <a:alphaModFix/>
          </a:blip>
          <a:srcRect b="0" l="0" r="0" t="0"/>
          <a:stretch/>
        </p:blipFill>
        <p:spPr>
          <a:xfrm>
            <a:off x="683568" y="2348880"/>
            <a:ext cx="7997242" cy="378712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pic>
        <p:nvPicPr>
          <p:cNvPr id="1096" name="Shape 1096"/>
          <p:cNvPicPr preferRelativeResize="0"/>
          <p:nvPr/>
        </p:nvPicPr>
        <p:blipFill rotWithShape="1">
          <a:blip r:embed="rId3">
            <a:alphaModFix/>
          </a:blip>
          <a:srcRect b="0" l="0" r="0" t="0"/>
          <a:stretch/>
        </p:blipFill>
        <p:spPr>
          <a:xfrm>
            <a:off x="1917700" y="0"/>
            <a:ext cx="5293519" cy="6858000"/>
          </a:xfrm>
          <a:prstGeom prst="rect">
            <a:avLst/>
          </a:prstGeom>
          <a:noFill/>
          <a:ln>
            <a:noFill/>
          </a:ln>
        </p:spPr>
      </p:pic>
      <p:sp>
        <p:nvSpPr>
          <p:cNvPr id="1097" name="Shape 1097"/>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Hyperliens</a:t>
            </a:r>
          </a:p>
        </p:txBody>
      </p:sp>
      <p:sp>
        <p:nvSpPr>
          <p:cNvPr id="1098" name="Shape 1098"/>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Shape 1103"/>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0" i="0" lang="fr-FR" sz="4400" u="none" cap="none" strike="noStrike">
                <a:solidFill>
                  <a:schemeClr val="dk1"/>
                </a:solidFill>
                <a:latin typeface="Century Gothic"/>
                <a:ea typeface="Century Gothic"/>
                <a:cs typeface="Century Gothic"/>
                <a:sym typeface="Century Gothic"/>
              </a:rPr>
              <a:t>Détente</a:t>
            </a:r>
          </a:p>
        </p:txBody>
      </p:sp>
      <p:sp>
        <p:nvSpPr>
          <p:cNvPr id="1104" name="Shape 1104"/>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spcAft>
                <a:spcPts val="0"/>
              </a:spcAft>
              <a:buClr>
                <a:schemeClr val="dk1"/>
              </a:buClr>
              <a:buSzPct val="25000"/>
              <a:buFont typeface="Arial"/>
              <a:buNone/>
            </a:pPr>
            <a:r>
              <a:rPr b="1" i="0" lang="fr-FR" sz="3740" u="none" cap="none" strike="noStrike">
                <a:solidFill>
                  <a:schemeClr val="dk1"/>
                </a:solidFill>
                <a:latin typeface="Century Gothic"/>
                <a:ea typeface="Century Gothic"/>
                <a:cs typeface="Century Gothic"/>
                <a:sym typeface="Century Gothic"/>
              </a:rPr>
              <a:t>En quelle décennie les hyperliens ont été théorisés ?</a:t>
            </a:r>
          </a:p>
          <a:p>
            <a:pPr indent="0" lvl="0" marL="0" marR="0" rtl="0" algn="l">
              <a:lnSpc>
                <a:spcPct val="80000"/>
              </a:lnSpc>
              <a:spcBef>
                <a:spcPts val="748"/>
              </a:spcBef>
              <a:spcAft>
                <a:spcPts val="0"/>
              </a:spcAft>
              <a:buClr>
                <a:schemeClr val="dk1"/>
              </a:buClr>
              <a:buSzPct val="25000"/>
              <a:buFont typeface="Arial"/>
              <a:buNone/>
            </a:pPr>
            <a:r>
              <a:t/>
            </a:r>
            <a:endParaRPr b="1" i="0" sz="3740" u="none" cap="none" strike="noStrike">
              <a:solidFill>
                <a:schemeClr val="dk1"/>
              </a:solidFill>
              <a:latin typeface="Century Gothic"/>
              <a:ea typeface="Century Gothic"/>
              <a:cs typeface="Century Gothic"/>
              <a:sym typeface="Century Gothic"/>
            </a:endParaRPr>
          </a:p>
          <a:p>
            <a:pPr indent="-342900" lvl="0" marL="342900" marR="0" rtl="0" algn="l">
              <a:lnSpc>
                <a:spcPct val="80000"/>
              </a:lnSpc>
              <a:spcBef>
                <a:spcPts val="748"/>
              </a:spcBef>
              <a:spcAft>
                <a:spcPts val="0"/>
              </a:spcAft>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1940’s</a:t>
            </a:r>
          </a:p>
          <a:p>
            <a:pPr indent="-342900" lvl="0" marL="342900" marR="0" rtl="0" algn="l">
              <a:lnSpc>
                <a:spcPct val="80000"/>
              </a:lnSpc>
              <a:spcBef>
                <a:spcPts val="748"/>
              </a:spcBef>
              <a:spcAft>
                <a:spcPts val="0"/>
              </a:spcAft>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1950’s</a:t>
            </a:r>
          </a:p>
          <a:p>
            <a:pPr indent="-342900" lvl="0" marL="342900" marR="0" rtl="0" algn="l">
              <a:lnSpc>
                <a:spcPct val="80000"/>
              </a:lnSpc>
              <a:spcBef>
                <a:spcPts val="748"/>
              </a:spcBef>
              <a:spcAft>
                <a:spcPts val="0"/>
              </a:spcAft>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1960’s</a:t>
            </a:r>
          </a:p>
          <a:p>
            <a:pPr indent="-342900" lvl="0" marL="342900" marR="0" rtl="0" algn="l">
              <a:lnSpc>
                <a:spcPct val="80000"/>
              </a:lnSpc>
              <a:spcBef>
                <a:spcPts val="748"/>
              </a:spcBef>
              <a:spcAft>
                <a:spcPts val="0"/>
              </a:spcAft>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1970’s</a:t>
            </a:r>
          </a:p>
          <a:p>
            <a:pPr indent="-342900" lvl="0" marL="342900" marR="0" rtl="0" algn="l">
              <a:lnSpc>
                <a:spcPct val="80000"/>
              </a:lnSpc>
              <a:spcBef>
                <a:spcPts val="748"/>
              </a:spcBef>
              <a:buClr>
                <a:schemeClr val="dk1"/>
              </a:buClr>
              <a:buSzPct val="101081"/>
              <a:buFont typeface="Arial"/>
              <a:buChar char="•"/>
            </a:pPr>
            <a:r>
              <a:rPr b="0" i="0" lang="fr-FR" sz="3740" u="none" cap="none" strike="noStrike">
                <a:solidFill>
                  <a:schemeClr val="dk1"/>
                </a:solidFill>
                <a:latin typeface="Century Gothic"/>
                <a:ea typeface="Century Gothic"/>
                <a:cs typeface="Century Gothic"/>
                <a:sym typeface="Century Gothic"/>
              </a:rPr>
              <a:t>1980’s</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Shape 111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lien est doté d'un intitulé dans le code source.</a:t>
            </a:r>
            <a:br>
              <a:rPr b="1" i="0" lang="fr-FR" sz="3240" u="none" cap="none" strike="noStrike">
                <a:solidFill>
                  <a:schemeClr val="dk1"/>
                </a:solidFill>
                <a:latin typeface="Century Gothic"/>
                <a:ea typeface="Century Gothic"/>
                <a:cs typeface="Century Gothic"/>
                <a:sym typeface="Century Gothic"/>
              </a:rPr>
            </a:br>
          </a:p>
        </p:txBody>
      </p:sp>
      <p:sp>
        <p:nvSpPr>
          <p:cNvPr id="1111" name="Shape 11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107</a:t>
            </a:r>
          </a:p>
        </p:txBody>
      </p:sp>
      <p:sp>
        <p:nvSpPr>
          <p:cNvPr id="1112" name="Shape 1112"/>
          <p:cNvSpPr/>
          <p:nvPr/>
        </p:nvSpPr>
        <p:spPr>
          <a:xfrm>
            <a:off x="683568" y="2348880"/>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&lt;a href=“#foo“&gt;</a:t>
            </a:r>
          </a:p>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	</a:t>
            </a:r>
            <a:r>
              <a:rPr lang="fr-FR" sz="3200">
                <a:solidFill>
                  <a:srgbClr val="FF0000"/>
                </a:solidFill>
                <a:latin typeface="Century Gothic"/>
                <a:ea typeface="Century Gothic"/>
                <a:cs typeface="Century Gothic"/>
                <a:sym typeface="Century Gothic"/>
              </a:rPr>
              <a:t>Libellé</a:t>
            </a:r>
          </a:p>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&lt;/a&gt;</a:t>
            </a:r>
          </a:p>
        </p:txBody>
      </p:sp>
      <p:sp>
        <p:nvSpPr>
          <p:cNvPr id="1113" name="Shape 1113"/>
          <p:cNvSpPr/>
          <p:nvPr/>
        </p:nvSpPr>
        <p:spPr>
          <a:xfrm>
            <a:off x="683568" y="429309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&lt;a href=“#foo“&gt;</a:t>
            </a:r>
          </a:p>
          <a:p>
            <a:pPr indent="0" lvl="0" marL="0" marR="0" rtl="0" algn="l">
              <a:spcBef>
                <a:spcPts val="0"/>
              </a:spcBef>
              <a:buSzPct val="25000"/>
              <a:buNone/>
            </a:pPr>
            <a:r>
              <a:rPr lang="fr-FR" sz="3200">
                <a:solidFill>
                  <a:srgbClr val="00B050"/>
                </a:solidFill>
                <a:latin typeface="Century Gothic"/>
                <a:ea typeface="Century Gothic"/>
                <a:cs typeface="Century Gothic"/>
                <a:sym typeface="Century Gothic"/>
              </a:rPr>
              <a:t>	&lt;img </a:t>
            </a:r>
            <a:r>
              <a:rPr lang="fr-FR" sz="3200">
                <a:solidFill>
                  <a:srgbClr val="FF0000"/>
                </a:solidFill>
                <a:latin typeface="Century Gothic"/>
                <a:ea typeface="Century Gothic"/>
                <a:cs typeface="Century Gothic"/>
                <a:sym typeface="Century Gothic"/>
              </a:rPr>
              <a:t>alt=“libellé“ </a:t>
            </a:r>
            <a:r>
              <a:rPr lang="fr-FR" sz="3200">
                <a:solidFill>
                  <a:srgbClr val="00B050"/>
                </a:solidFill>
                <a:latin typeface="Century Gothic"/>
                <a:ea typeface="Century Gothic"/>
                <a:cs typeface="Century Gothic"/>
                <a:sym typeface="Century Gothic"/>
              </a:rPr>
              <a:t>src=“url“&gt;</a:t>
            </a:r>
          </a:p>
          <a:p>
            <a:pPr indent="0" lvl="0" marL="0" marR="0" rtl="0" algn="l">
              <a:spcBef>
                <a:spcPts val="0"/>
              </a:spcBef>
              <a:buSzPct val="25000"/>
              <a:buNone/>
            </a:pPr>
            <a:r>
              <a:rPr lang="fr-FR" sz="3200">
                <a:solidFill>
                  <a:schemeClr val="dk1"/>
                </a:solidFill>
                <a:latin typeface="Century Gothic"/>
                <a:ea typeface="Century Gothic"/>
                <a:cs typeface="Century Gothic"/>
                <a:sym typeface="Century Gothic"/>
              </a:rPr>
              <a:t>&lt;/a&gt;</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Shape 111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soulignement est réservé aux hyperliens.</a:t>
            </a:r>
            <a:br>
              <a:rPr b="1" i="0" lang="fr-FR" sz="3240" u="none" cap="none" strike="noStrike">
                <a:solidFill>
                  <a:schemeClr val="dk1"/>
                </a:solidFill>
                <a:latin typeface="Century Gothic"/>
                <a:ea typeface="Century Gothic"/>
                <a:cs typeface="Century Gothic"/>
                <a:sym typeface="Century Gothic"/>
              </a:rPr>
            </a:br>
          </a:p>
        </p:txBody>
      </p:sp>
      <p:sp>
        <p:nvSpPr>
          <p:cNvPr id="1120" name="Shape 112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108</a:t>
            </a:r>
          </a:p>
        </p:txBody>
      </p:sp>
      <p:sp>
        <p:nvSpPr>
          <p:cNvPr id="1121" name="Shape 1121"/>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u="sng">
                <a:solidFill>
                  <a:schemeClr val="dk1"/>
                </a:solidFill>
                <a:latin typeface="Century Gothic"/>
                <a:ea typeface="Century Gothic"/>
                <a:cs typeface="Century Gothic"/>
                <a:sym typeface="Century Gothic"/>
              </a:rPr>
              <a:t>Un de ces mots cache un lien</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Shape 112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hyperliens sont visuellement différenciés du reste du contenu.</a:t>
            </a:r>
            <a:br>
              <a:rPr b="1" i="0" lang="fr-FR" sz="3240" u="none" cap="none" strike="noStrike">
                <a:solidFill>
                  <a:schemeClr val="dk1"/>
                </a:solidFill>
                <a:latin typeface="Century Gothic"/>
                <a:ea typeface="Century Gothic"/>
                <a:cs typeface="Century Gothic"/>
                <a:sym typeface="Century Gothic"/>
              </a:rPr>
            </a:br>
          </a:p>
        </p:txBody>
      </p:sp>
      <p:sp>
        <p:nvSpPr>
          <p:cNvPr id="1128" name="Shape 112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109</a:t>
            </a:r>
          </a:p>
        </p:txBody>
      </p:sp>
      <p:sp>
        <p:nvSpPr>
          <p:cNvPr id="1129" name="Shape 1129"/>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Un de ces mots </a:t>
            </a:r>
            <a:r>
              <a:rPr b="1" lang="fr-FR" sz="3200">
                <a:solidFill>
                  <a:srgbClr val="FF0000"/>
                </a:solidFill>
                <a:latin typeface="Century Gothic"/>
                <a:ea typeface="Century Gothic"/>
                <a:cs typeface="Century Gothic"/>
                <a:sym typeface="Century Gothic"/>
              </a:rPr>
              <a:t>cache</a:t>
            </a:r>
            <a:r>
              <a:rPr lang="fr-FR" sz="3200">
                <a:solidFill>
                  <a:schemeClr val="dk1"/>
                </a:solidFill>
                <a:latin typeface="Century Gothic"/>
                <a:ea typeface="Century Gothic"/>
                <a:cs typeface="Century Gothic"/>
                <a:sym typeface="Century Gothic"/>
              </a:rPr>
              <a:t> un lien</a:t>
            </a: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Shape 113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n'applique pas le même style aux liens visités et non visités.</a:t>
            </a:r>
            <a:br>
              <a:rPr b="1" i="0" lang="fr-FR" sz="3240" u="none" cap="none" strike="noStrike">
                <a:solidFill>
                  <a:schemeClr val="dk1"/>
                </a:solidFill>
                <a:latin typeface="Century Gothic"/>
                <a:ea typeface="Century Gothic"/>
                <a:cs typeface="Century Gothic"/>
                <a:sym typeface="Century Gothic"/>
              </a:rPr>
            </a:br>
          </a:p>
        </p:txBody>
      </p:sp>
      <p:sp>
        <p:nvSpPr>
          <p:cNvPr id="1136" name="Shape 11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110</a:t>
            </a:r>
          </a:p>
        </p:txBody>
      </p:sp>
      <p:pic>
        <p:nvPicPr>
          <p:cNvPr id="1137" name="Shape 1137"/>
          <p:cNvPicPr preferRelativeResize="0"/>
          <p:nvPr/>
        </p:nvPicPr>
        <p:blipFill rotWithShape="1">
          <a:blip r:embed="rId3">
            <a:alphaModFix/>
          </a:blip>
          <a:srcRect b="0" l="0" r="0" t="0"/>
          <a:stretch/>
        </p:blipFill>
        <p:spPr>
          <a:xfrm>
            <a:off x="1763688" y="2204864"/>
            <a:ext cx="4613008" cy="4210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captchas sont accompagnés d'une solution alternative d'accès.</a:t>
            </a:r>
          </a:p>
        </p:txBody>
      </p:sp>
      <p:sp>
        <p:nvSpPr>
          <p:cNvPr id="229" name="Shape 22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10</a:t>
            </a:r>
          </a:p>
        </p:txBody>
      </p:sp>
      <p:pic>
        <p:nvPicPr>
          <p:cNvPr id="230" name="Shape 230"/>
          <p:cNvPicPr preferRelativeResize="0"/>
          <p:nvPr/>
        </p:nvPicPr>
        <p:blipFill rotWithShape="1">
          <a:blip r:embed="rId3">
            <a:alphaModFix/>
          </a:blip>
          <a:srcRect b="0" l="0" r="0" t="0"/>
          <a:stretch/>
        </p:blipFill>
        <p:spPr>
          <a:xfrm>
            <a:off x="0" y="1772816"/>
            <a:ext cx="9144000" cy="4572000"/>
          </a:xfrm>
          <a:prstGeom prst="rect">
            <a:avLst/>
          </a:prstGeom>
          <a:noFill/>
          <a:ln>
            <a:noFill/>
          </a:ln>
        </p:spPr>
      </p:pic>
      <p:sp>
        <p:nvSpPr>
          <p:cNvPr id="231" name="Shape 231"/>
          <p:cNvSpPr/>
          <p:nvPr/>
        </p:nvSpPr>
        <p:spPr>
          <a:xfrm>
            <a:off x="6444207" y="3212975"/>
            <a:ext cx="864095" cy="432047"/>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Shape 114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n'impose pas d'interdiction ou de restriction à la mise en place des liens entrants</a:t>
            </a:r>
          </a:p>
        </p:txBody>
      </p:sp>
      <p:sp>
        <p:nvSpPr>
          <p:cNvPr id="1144" name="Shape 114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111</a:t>
            </a:r>
          </a:p>
        </p:txBody>
      </p:sp>
      <p:sp>
        <p:nvSpPr>
          <p:cNvPr id="1145" name="Shape 1145"/>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Attention au copié/collé de mentions légales</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Shape 115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survol ou l'activation des hyperliens ne modifie pas la mise en page.</a:t>
            </a:r>
            <a:br>
              <a:rPr b="1" i="0" lang="fr-FR" sz="3240" u="none" cap="none" strike="noStrike">
                <a:solidFill>
                  <a:schemeClr val="dk1"/>
                </a:solidFill>
                <a:latin typeface="Century Gothic"/>
                <a:ea typeface="Century Gothic"/>
                <a:cs typeface="Century Gothic"/>
                <a:sym typeface="Century Gothic"/>
              </a:rPr>
            </a:br>
          </a:p>
        </p:txBody>
      </p:sp>
      <p:sp>
        <p:nvSpPr>
          <p:cNvPr id="1152" name="Shape 11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112</a:t>
            </a:r>
          </a:p>
        </p:txBody>
      </p:sp>
      <p:sp>
        <p:nvSpPr>
          <p:cNvPr id="1153" name="Shape 1153"/>
          <p:cNvSpPr txBox="1"/>
          <p:nvPr/>
        </p:nvSpPr>
        <p:spPr>
          <a:xfrm>
            <a:off x="7093396" y="4431951"/>
            <a:ext cx="1943100" cy="1152525"/>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Font typeface="Arial"/>
              <a:buNone/>
            </a:pPr>
            <a:r>
              <a:t/>
            </a:r>
            <a:endParaRPr sz="6000">
              <a:solidFill>
                <a:schemeClr val="dk1"/>
              </a:solidFill>
              <a:latin typeface="Century Gothic"/>
              <a:ea typeface="Century Gothic"/>
              <a:cs typeface="Century Gothic"/>
              <a:sym typeface="Century Gothic"/>
            </a:endParaRPr>
          </a:p>
        </p:txBody>
      </p:sp>
      <p:pic>
        <p:nvPicPr>
          <p:cNvPr descr="IMG_2517.GIF" id="1154" name="Shape 1154"/>
          <p:cNvPicPr preferRelativeResize="0"/>
          <p:nvPr/>
        </p:nvPicPr>
        <p:blipFill rotWithShape="1">
          <a:blip r:embed="rId3">
            <a:alphaModFix/>
          </a:blip>
          <a:srcRect b="0" l="0" r="0" t="0"/>
          <a:stretch/>
        </p:blipFill>
        <p:spPr>
          <a:xfrm>
            <a:off x="1043608" y="2564903"/>
            <a:ext cx="7480299" cy="27813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Shape 115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hyperliens de même nature ont des couleurs, des formes et des comportements identiques sur toutes les pages.</a:t>
            </a:r>
            <a:br>
              <a:rPr b="1" i="0" lang="fr-FR" sz="3240" u="none" cap="none" strike="noStrike">
                <a:solidFill>
                  <a:schemeClr val="dk1"/>
                </a:solidFill>
                <a:latin typeface="Century Gothic"/>
                <a:ea typeface="Century Gothic"/>
                <a:cs typeface="Century Gothic"/>
                <a:sym typeface="Century Gothic"/>
              </a:rPr>
            </a:br>
          </a:p>
        </p:txBody>
      </p:sp>
      <p:sp>
        <p:nvSpPr>
          <p:cNvPr id="1160" name="Shape 116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113</a:t>
            </a:r>
          </a:p>
        </p:txBody>
      </p:sp>
      <p:pic>
        <p:nvPicPr>
          <p:cNvPr id="1161" name="Shape 1161"/>
          <p:cNvPicPr preferRelativeResize="0"/>
          <p:nvPr/>
        </p:nvPicPr>
        <p:blipFill rotWithShape="1">
          <a:blip r:embed="rId3">
            <a:alphaModFix/>
          </a:blip>
          <a:srcRect b="0" l="0" r="0" t="0"/>
          <a:stretch/>
        </p:blipFill>
        <p:spPr>
          <a:xfrm>
            <a:off x="1738164" y="2492896"/>
            <a:ext cx="4613008" cy="42102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Shape 116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Tous les hyperliens internes du site sont valides</a:t>
            </a:r>
            <a:br>
              <a:rPr b="1" i="0" lang="fr-FR" sz="3240" u="none" cap="none" strike="noStrike">
                <a:solidFill>
                  <a:schemeClr val="dk1"/>
                </a:solidFill>
                <a:latin typeface="Century Gothic"/>
                <a:ea typeface="Century Gothic"/>
                <a:cs typeface="Century Gothic"/>
                <a:sym typeface="Century Gothic"/>
              </a:rPr>
            </a:br>
          </a:p>
        </p:txBody>
      </p:sp>
      <p:sp>
        <p:nvSpPr>
          <p:cNvPr id="1168" name="Shape 116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114</a:t>
            </a:r>
          </a:p>
        </p:txBody>
      </p:sp>
      <p:sp>
        <p:nvSpPr>
          <p:cNvPr id="1169" name="Shape 1169"/>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8800">
                <a:solidFill>
                  <a:schemeClr val="dk1"/>
                </a:solidFill>
                <a:latin typeface="Century Gothic"/>
                <a:ea typeface="Century Gothic"/>
                <a:cs typeface="Century Gothic"/>
                <a:sym typeface="Century Gothic"/>
              </a:rPr>
              <a:t>404</a:t>
            </a:r>
          </a:p>
        </p:txBody>
      </p:sp>
      <p:grpSp>
        <p:nvGrpSpPr>
          <p:cNvPr id="1170" name="Shape 1170"/>
          <p:cNvGrpSpPr/>
          <p:nvPr/>
        </p:nvGrpSpPr>
        <p:grpSpPr>
          <a:xfrm>
            <a:off x="3131840" y="2708919"/>
            <a:ext cx="2160000" cy="2160000"/>
            <a:chOff x="3131840" y="2708919"/>
            <a:chExt cx="2160000" cy="2160000"/>
          </a:xfrm>
        </p:grpSpPr>
        <p:sp>
          <p:nvSpPr>
            <p:cNvPr id="1171" name="Shape 1171"/>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172" name="Shape 1172"/>
            <p:cNvCxnSpPr>
              <a:endCxn id="1171"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Shape 117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libellé de chaque hyperlien décrit sa fonction ou la nature du contenu vers lequel il pointe</a:t>
            </a:r>
          </a:p>
        </p:txBody>
      </p:sp>
      <p:sp>
        <p:nvSpPr>
          <p:cNvPr id="1178" name="Shape 117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115</a:t>
            </a:r>
          </a:p>
        </p:txBody>
      </p:sp>
      <p:pic>
        <p:nvPicPr>
          <p:cNvPr id="1179" name="Shape 1179"/>
          <p:cNvPicPr preferRelativeResize="0"/>
          <p:nvPr/>
        </p:nvPicPr>
        <p:blipFill rotWithShape="1">
          <a:blip r:embed="rId3">
            <a:alphaModFix/>
          </a:blip>
          <a:srcRect b="0" l="0" r="0" t="0"/>
          <a:stretch/>
        </p:blipFill>
        <p:spPr>
          <a:xfrm>
            <a:off x="1505744" y="2708919"/>
            <a:ext cx="4479181" cy="255953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Shape 118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hyperliens consécutifs sont séparés visuellement.</a:t>
            </a:r>
            <a:br>
              <a:rPr b="1" i="0" lang="fr-FR" sz="3240" u="none" cap="none" strike="noStrike">
                <a:solidFill>
                  <a:schemeClr val="dk1"/>
                </a:solidFill>
                <a:latin typeface="Century Gothic"/>
                <a:ea typeface="Century Gothic"/>
                <a:cs typeface="Century Gothic"/>
                <a:sym typeface="Century Gothic"/>
              </a:rPr>
            </a:br>
          </a:p>
        </p:txBody>
      </p:sp>
      <p:sp>
        <p:nvSpPr>
          <p:cNvPr id="1186" name="Shape 118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116</a:t>
            </a:r>
          </a:p>
        </p:txBody>
      </p:sp>
      <p:pic>
        <p:nvPicPr>
          <p:cNvPr descr="Capture d’écran 2015-10-04 à 21.53.36.png" id="1187" name="Shape 1187"/>
          <p:cNvPicPr preferRelativeResize="0"/>
          <p:nvPr/>
        </p:nvPicPr>
        <p:blipFill rotWithShape="1">
          <a:blip r:embed="rId3">
            <a:alphaModFix/>
          </a:blip>
          <a:srcRect b="0" l="0" r="0" t="0"/>
          <a:stretch/>
        </p:blipFill>
        <p:spPr>
          <a:xfrm>
            <a:off x="1403648" y="3933055"/>
            <a:ext cx="6553200" cy="49529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Shape 119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hyperliens internes et externes sont différenciés.</a:t>
            </a:r>
            <a:br>
              <a:rPr b="1" i="0" lang="fr-FR" sz="3240" u="none" cap="none" strike="noStrike">
                <a:solidFill>
                  <a:schemeClr val="dk1"/>
                </a:solidFill>
                <a:latin typeface="Century Gothic"/>
                <a:ea typeface="Century Gothic"/>
                <a:cs typeface="Century Gothic"/>
                <a:sym typeface="Century Gothic"/>
              </a:rPr>
            </a:br>
          </a:p>
        </p:txBody>
      </p:sp>
      <p:sp>
        <p:nvSpPr>
          <p:cNvPr id="1194" name="Shape 119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117</a:t>
            </a:r>
          </a:p>
        </p:txBody>
      </p:sp>
      <p:pic>
        <p:nvPicPr>
          <p:cNvPr id="1195" name="Shape 1195"/>
          <p:cNvPicPr preferRelativeResize="0"/>
          <p:nvPr/>
        </p:nvPicPr>
        <p:blipFill rotWithShape="1">
          <a:blip r:embed="rId3">
            <a:alphaModFix/>
          </a:blip>
          <a:srcRect b="0" l="0" r="0" t="0"/>
          <a:stretch/>
        </p:blipFill>
        <p:spPr>
          <a:xfrm>
            <a:off x="539552" y="2204863"/>
            <a:ext cx="8260057" cy="3963808"/>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Shape 1200"/>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Identification</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Shape 120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L'identité de l'auteur, de la société ou de l'organisation est indiquée.</a:t>
            </a:r>
            <a:br>
              <a:rPr b="1" i="0" lang="fr-FR" sz="3240" u="none" cap="none" strike="noStrike">
                <a:solidFill>
                  <a:schemeClr val="dk1"/>
                </a:solidFill>
                <a:latin typeface="Century Gothic"/>
                <a:ea typeface="Century Gothic"/>
                <a:cs typeface="Century Gothic"/>
                <a:sym typeface="Century Gothic"/>
              </a:rPr>
            </a:br>
          </a:p>
        </p:txBody>
      </p:sp>
      <p:sp>
        <p:nvSpPr>
          <p:cNvPr id="1207" name="Shape 120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118</a:t>
            </a:r>
          </a:p>
        </p:txBody>
      </p:sp>
      <p:pic>
        <p:nvPicPr>
          <p:cNvPr id="1208" name="Shape 1208"/>
          <p:cNvPicPr preferRelativeResize="0"/>
          <p:nvPr/>
        </p:nvPicPr>
        <p:blipFill rotWithShape="1">
          <a:blip r:embed="rId3">
            <a:alphaModFix/>
          </a:blip>
          <a:srcRect b="0" l="0" r="0" t="0"/>
          <a:stretch/>
        </p:blipFill>
        <p:spPr>
          <a:xfrm>
            <a:off x="539552" y="2204863"/>
            <a:ext cx="8260057" cy="396380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Shape 121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L'identité de la personne ou du service responsable des contenus est indiquée.</a:t>
            </a:r>
            <a:br>
              <a:rPr b="1" i="0" lang="fr-FR" sz="3240" u="none" cap="none" strike="noStrike">
                <a:solidFill>
                  <a:schemeClr val="dk1"/>
                </a:solidFill>
                <a:latin typeface="Century Gothic"/>
                <a:ea typeface="Century Gothic"/>
                <a:cs typeface="Century Gothic"/>
                <a:sym typeface="Century Gothic"/>
              </a:rPr>
            </a:br>
          </a:p>
        </p:txBody>
      </p:sp>
      <p:sp>
        <p:nvSpPr>
          <p:cNvPr id="1215" name="Shape 121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119</a:t>
            </a:r>
          </a:p>
        </p:txBody>
      </p:sp>
      <p:pic>
        <p:nvPicPr>
          <p:cNvPr id="1216" name="Shape 1216"/>
          <p:cNvPicPr preferRelativeResize="0"/>
          <p:nvPr/>
        </p:nvPicPr>
        <p:blipFill rotWithShape="1">
          <a:blip r:embed="rId3">
            <a:alphaModFix/>
          </a:blip>
          <a:srcRect b="0" l="0" r="0" t="0"/>
          <a:stretch/>
        </p:blipFill>
        <p:spPr>
          <a:xfrm>
            <a:off x="539552" y="2204863"/>
            <a:ext cx="8260057" cy="39638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Shape 236"/>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37" name="Shape 237"/>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Code</a:t>
            </a:r>
          </a:p>
        </p:txBody>
      </p:sp>
      <p:sp>
        <p:nvSpPr>
          <p:cNvPr id="238" name="Shape 238"/>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Shape 122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page d'accueil expose la nature des contenus et services proposés.</a:t>
            </a:r>
            <a:br>
              <a:rPr b="1" i="0" lang="fr-FR" sz="3240" u="none" cap="none" strike="noStrike">
                <a:solidFill>
                  <a:schemeClr val="dk1"/>
                </a:solidFill>
                <a:latin typeface="Century Gothic"/>
                <a:ea typeface="Century Gothic"/>
                <a:cs typeface="Century Gothic"/>
                <a:sym typeface="Century Gothic"/>
              </a:rPr>
            </a:br>
          </a:p>
        </p:txBody>
      </p:sp>
      <p:sp>
        <p:nvSpPr>
          <p:cNvPr id="1223" name="Shape 122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120</a:t>
            </a:r>
          </a:p>
        </p:txBody>
      </p:sp>
      <p:pic>
        <p:nvPicPr>
          <p:cNvPr descr="Capture d’écran 2015-10-04 à 01.05.43.png" id="1224" name="Shape 1224"/>
          <p:cNvPicPr preferRelativeResize="0"/>
          <p:nvPr/>
        </p:nvPicPr>
        <p:blipFill rotWithShape="1">
          <a:blip r:embed="rId3">
            <a:alphaModFix/>
          </a:blip>
          <a:srcRect b="0" l="0" r="0" t="0"/>
          <a:stretch/>
        </p:blipFill>
        <p:spPr>
          <a:xfrm>
            <a:off x="971600" y="2780927"/>
            <a:ext cx="6515100" cy="234949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Shape 123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nom du site et/ou le nom de l'auteur sont indiqués sur chaque page.</a:t>
            </a:r>
            <a:br>
              <a:rPr b="1" i="0" lang="fr-FR" sz="3240" u="none" cap="none" strike="noStrike">
                <a:solidFill>
                  <a:schemeClr val="dk1"/>
                </a:solidFill>
                <a:latin typeface="Century Gothic"/>
                <a:ea typeface="Century Gothic"/>
                <a:cs typeface="Century Gothic"/>
                <a:sym typeface="Century Gothic"/>
              </a:rPr>
            </a:br>
          </a:p>
        </p:txBody>
      </p:sp>
      <p:sp>
        <p:nvSpPr>
          <p:cNvPr id="1231" name="Shape 123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121</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Shape 123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Si le site est réservé ou destiné à un public spécifique, ce public est mentionné au moins sur la page d'accueil.</a:t>
            </a:r>
            <a:br>
              <a:rPr b="1" i="0" lang="fr-FR" sz="3240" u="none" cap="none" strike="noStrike">
                <a:solidFill>
                  <a:schemeClr val="dk1"/>
                </a:solidFill>
                <a:latin typeface="Century Gothic"/>
                <a:ea typeface="Century Gothic"/>
                <a:cs typeface="Century Gothic"/>
                <a:sym typeface="Century Gothic"/>
              </a:rPr>
            </a:br>
          </a:p>
        </p:txBody>
      </p:sp>
      <p:sp>
        <p:nvSpPr>
          <p:cNvPr id="1238" name="Shape 123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122</a:t>
            </a:r>
          </a:p>
        </p:txBody>
      </p:sp>
      <p:pic>
        <p:nvPicPr>
          <p:cNvPr descr="Capture d’écran 2015-10-03 à 23.41.14.png" id="1239" name="Shape 1239"/>
          <p:cNvPicPr preferRelativeResize="0"/>
          <p:nvPr/>
        </p:nvPicPr>
        <p:blipFill rotWithShape="1">
          <a:blip r:embed="rId3">
            <a:alphaModFix/>
          </a:blip>
          <a:srcRect b="0" l="0" r="0" t="0"/>
          <a:stretch/>
        </p:blipFill>
        <p:spPr>
          <a:xfrm>
            <a:off x="683568" y="3501007"/>
            <a:ext cx="7956376" cy="148689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Shape 124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L'adresse complète et le numéro de téléphone des sociétés et organisations sont accessibles depuis toutes les pages du site.</a:t>
            </a:r>
            <a:br>
              <a:rPr b="1" i="0" lang="fr-FR" sz="3240" u="none" cap="none" strike="noStrike">
                <a:solidFill>
                  <a:schemeClr val="dk1"/>
                </a:solidFill>
                <a:latin typeface="Century Gothic"/>
                <a:ea typeface="Century Gothic"/>
                <a:cs typeface="Century Gothic"/>
                <a:sym typeface="Century Gothic"/>
              </a:rPr>
            </a:br>
          </a:p>
        </p:txBody>
      </p:sp>
      <p:sp>
        <p:nvSpPr>
          <p:cNvPr id="1246" name="Shape 12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123</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Shape 125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racine du site contient des instructions pour les robots d'indexation.</a:t>
            </a:r>
            <a:br>
              <a:rPr b="1" i="0" lang="fr-FR" sz="3240" u="none" cap="none" strike="noStrike">
                <a:solidFill>
                  <a:schemeClr val="dk1"/>
                </a:solidFill>
                <a:latin typeface="Century Gothic"/>
                <a:ea typeface="Century Gothic"/>
                <a:cs typeface="Century Gothic"/>
                <a:sym typeface="Century Gothic"/>
              </a:rPr>
            </a:br>
          </a:p>
        </p:txBody>
      </p:sp>
      <p:sp>
        <p:nvSpPr>
          <p:cNvPr id="1252" name="Shape 12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124</a:t>
            </a:r>
          </a:p>
        </p:txBody>
      </p:sp>
      <p:pic>
        <p:nvPicPr>
          <p:cNvPr descr="Capture d’écran 2015-10-03 à 23.42.19.png" id="1253" name="Shape 1253"/>
          <p:cNvPicPr preferRelativeResize="0"/>
          <p:nvPr/>
        </p:nvPicPr>
        <p:blipFill rotWithShape="1">
          <a:blip r:embed="rId3">
            <a:alphaModFix/>
          </a:blip>
          <a:srcRect b="0" l="0" r="0" t="0"/>
          <a:stretch/>
        </p:blipFill>
        <p:spPr>
          <a:xfrm>
            <a:off x="1179529" y="2979051"/>
            <a:ext cx="5156199" cy="176529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Shape 125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contient une métadonnée qui en décrit le contenu.</a:t>
            </a:r>
            <a:br>
              <a:rPr b="1" i="0" lang="fr-FR" sz="3240" u="none" cap="none" strike="noStrike">
                <a:solidFill>
                  <a:schemeClr val="dk1"/>
                </a:solidFill>
                <a:latin typeface="Century Gothic"/>
                <a:ea typeface="Century Gothic"/>
                <a:cs typeface="Century Gothic"/>
                <a:sym typeface="Century Gothic"/>
              </a:rPr>
            </a:br>
          </a:p>
        </p:txBody>
      </p:sp>
      <p:sp>
        <p:nvSpPr>
          <p:cNvPr id="1260" name="Shape 126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125</a:t>
            </a:r>
          </a:p>
        </p:txBody>
      </p:sp>
      <p:pic>
        <p:nvPicPr>
          <p:cNvPr descr="Capture d’écran 2015-10-03 à 23.43.47.png" id="1261" name="Shape 1261"/>
          <p:cNvPicPr preferRelativeResize="0"/>
          <p:nvPr/>
        </p:nvPicPr>
        <p:blipFill rotWithShape="1">
          <a:blip r:embed="rId3">
            <a:alphaModFix/>
          </a:blip>
          <a:srcRect b="0" l="0" r="0" t="0"/>
          <a:stretch/>
        </p:blipFill>
        <p:spPr>
          <a:xfrm>
            <a:off x="251519" y="3501007"/>
            <a:ext cx="8432800" cy="1854200"/>
          </a:xfrm>
          <a:prstGeom prst="rect">
            <a:avLst/>
          </a:prstGeom>
          <a:noFill/>
          <a:ln>
            <a:noFill/>
          </a:ln>
        </p:spPr>
      </p:pic>
      <p:sp>
        <p:nvSpPr>
          <p:cNvPr id="1262" name="Shape 1262"/>
          <p:cNvSpPr/>
          <p:nvPr/>
        </p:nvSpPr>
        <p:spPr>
          <a:xfrm>
            <a:off x="611560" y="4509119"/>
            <a:ext cx="7920880" cy="216023"/>
          </a:xfrm>
          <a:prstGeom prst="rect">
            <a:avLst/>
          </a:prstGeom>
          <a:noFill/>
          <a:ln cap="flat" cmpd="sng" w="57150">
            <a:solidFill>
              <a:schemeClr val="accent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Shape 126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des pages contient un appel valide à un icône de favori.</a:t>
            </a:r>
            <a:br>
              <a:rPr b="1" i="0" lang="fr-FR" sz="3240" u="none" cap="none" strike="noStrike">
                <a:solidFill>
                  <a:schemeClr val="dk1"/>
                </a:solidFill>
                <a:latin typeface="Century Gothic"/>
                <a:ea typeface="Century Gothic"/>
                <a:cs typeface="Century Gothic"/>
                <a:sym typeface="Century Gothic"/>
              </a:rPr>
            </a:br>
          </a:p>
        </p:txBody>
      </p:sp>
      <p:sp>
        <p:nvSpPr>
          <p:cNvPr id="1269" name="Shape 126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126</a:t>
            </a:r>
          </a:p>
        </p:txBody>
      </p:sp>
      <p:pic>
        <p:nvPicPr>
          <p:cNvPr descr="Capture d’écran 2015-10-03 à 20.03.14.png" id="1270" name="Shape 1270"/>
          <p:cNvPicPr preferRelativeResize="0"/>
          <p:nvPr/>
        </p:nvPicPr>
        <p:blipFill rotWithShape="1">
          <a:blip r:embed="rId3">
            <a:alphaModFix/>
          </a:blip>
          <a:srcRect b="0" l="0" r="0" t="0"/>
          <a:stretch/>
        </p:blipFill>
        <p:spPr>
          <a:xfrm>
            <a:off x="467543" y="3429000"/>
            <a:ext cx="7872169" cy="50405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Shape 127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L'extension utilisée est cohérente avec l'identité, l'activité, la zone géographique couverte ou avec le nom de domaine.</a:t>
            </a:r>
            <a:br>
              <a:rPr b="1" i="0" lang="fr-FR" sz="3240" u="none" cap="none" strike="noStrike">
                <a:solidFill>
                  <a:schemeClr val="dk1"/>
                </a:solidFill>
                <a:latin typeface="Century Gothic"/>
                <a:ea typeface="Century Gothic"/>
                <a:cs typeface="Century Gothic"/>
                <a:sym typeface="Century Gothic"/>
              </a:rPr>
            </a:br>
          </a:p>
        </p:txBody>
      </p:sp>
      <p:sp>
        <p:nvSpPr>
          <p:cNvPr id="1277" name="Shape 127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127</a:t>
            </a:r>
          </a:p>
        </p:txBody>
      </p:sp>
      <p:pic>
        <p:nvPicPr>
          <p:cNvPr descr="Capture d’écran 2015-10-03 à 23.48.28.png" id="1278" name="Shape 1278"/>
          <p:cNvPicPr preferRelativeResize="0"/>
          <p:nvPr/>
        </p:nvPicPr>
        <p:blipFill rotWithShape="1">
          <a:blip r:embed="rId3">
            <a:alphaModFix/>
          </a:blip>
          <a:srcRect b="0" l="0" r="0" t="0"/>
          <a:stretch/>
        </p:blipFill>
        <p:spPr>
          <a:xfrm>
            <a:off x="1115616" y="2852935"/>
            <a:ext cx="6919044" cy="357989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Shape 128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 fichier sitemap indiquant les contenus à explorer.</a:t>
            </a:r>
            <a:br>
              <a:rPr b="1" i="0" lang="fr-FR" sz="3240" u="none" cap="none" strike="noStrike">
                <a:solidFill>
                  <a:schemeClr val="dk1"/>
                </a:solidFill>
                <a:latin typeface="Century Gothic"/>
                <a:ea typeface="Century Gothic"/>
                <a:cs typeface="Century Gothic"/>
                <a:sym typeface="Century Gothic"/>
              </a:rPr>
            </a:br>
          </a:p>
        </p:txBody>
      </p:sp>
      <p:sp>
        <p:nvSpPr>
          <p:cNvPr id="1285" name="Shape 128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128</a:t>
            </a:r>
          </a:p>
        </p:txBody>
      </p:sp>
      <p:pic>
        <p:nvPicPr>
          <p:cNvPr descr="Capture d’écran 2015-10-03 à 23.53.35.png" id="1286" name="Shape 1286"/>
          <p:cNvPicPr preferRelativeResize="0"/>
          <p:nvPr/>
        </p:nvPicPr>
        <p:blipFill rotWithShape="1">
          <a:blip r:embed="rId3">
            <a:alphaModFix/>
          </a:blip>
          <a:srcRect b="0" l="2353" r="0" t="0"/>
          <a:stretch/>
        </p:blipFill>
        <p:spPr>
          <a:xfrm>
            <a:off x="1739641" y="1772816"/>
            <a:ext cx="4978409" cy="4337698"/>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sp>
        <p:nvSpPr>
          <p:cNvPr id="1292" name="Shape 129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Si le site déclare respecter un ou plusieurs standards ou référentiels, un lien est proposé vers chacun d'entre eux.</a:t>
            </a:r>
            <a:br>
              <a:rPr b="1" i="0" lang="fr-FR" sz="3240" u="none" cap="none" strike="noStrike">
                <a:solidFill>
                  <a:schemeClr val="dk1"/>
                </a:solidFill>
                <a:latin typeface="Century Gothic"/>
                <a:ea typeface="Century Gothic"/>
                <a:cs typeface="Century Gothic"/>
                <a:sym typeface="Century Gothic"/>
              </a:rPr>
            </a:br>
          </a:p>
        </p:txBody>
      </p:sp>
      <p:sp>
        <p:nvSpPr>
          <p:cNvPr id="1293" name="Shape 129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129</a:t>
            </a:r>
          </a:p>
        </p:txBody>
      </p:sp>
      <p:pic>
        <p:nvPicPr>
          <p:cNvPr descr="Capture d’écran 2015-10-03 à 23.52.20.png" id="1294" name="Shape 1294"/>
          <p:cNvPicPr preferRelativeResize="0"/>
          <p:nvPr/>
        </p:nvPicPr>
        <p:blipFill rotWithShape="1">
          <a:blip r:embed="rId3">
            <a:alphaModFix/>
          </a:blip>
          <a:srcRect b="0" l="0" r="0" t="0"/>
          <a:stretch/>
        </p:blipFill>
        <p:spPr>
          <a:xfrm>
            <a:off x="611560" y="3861048"/>
            <a:ext cx="7967702" cy="16935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débute par une déclaration de type de document (doctype ou DTD) dont la syntaxe est conforme à celles recommandées par le W3C.</a:t>
            </a:r>
          </a:p>
        </p:txBody>
      </p:sp>
      <p:sp>
        <p:nvSpPr>
          <p:cNvPr id="245" name="Shape 24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11</a:t>
            </a:r>
          </a:p>
        </p:txBody>
      </p:sp>
      <p:sp>
        <p:nvSpPr>
          <p:cNvPr id="246" name="Shape 246"/>
          <p:cNvSpPr/>
          <p:nvPr/>
        </p:nvSpPr>
        <p:spPr>
          <a:xfrm>
            <a:off x="755575" y="3645023"/>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&lt;!DOCTYPE html&gt;</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pic>
        <p:nvPicPr>
          <p:cNvPr descr="http://static01.nyt.com/images/2014/06/11/sports/soccer/11brazil2a/11brazil2a-master675.jpg" id="1299" name="Shape 1299"/>
          <p:cNvPicPr preferRelativeResize="0"/>
          <p:nvPr/>
        </p:nvPicPr>
        <p:blipFill rotWithShape="1">
          <a:blip r:embed="rId3">
            <a:alphaModFix/>
          </a:blip>
          <a:srcRect b="82" l="0" r="0" t="7021"/>
          <a:stretch/>
        </p:blipFill>
        <p:spPr>
          <a:xfrm>
            <a:off x="-1960" y="465137"/>
            <a:ext cx="9144000" cy="6392864"/>
          </a:xfrm>
          <a:prstGeom prst="rect">
            <a:avLst/>
          </a:prstGeom>
          <a:noFill/>
          <a:ln>
            <a:noFill/>
          </a:ln>
        </p:spPr>
      </p:pic>
      <p:sp>
        <p:nvSpPr>
          <p:cNvPr id="1300" name="Shape 1300"/>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Internationalisation</a:t>
            </a:r>
          </a:p>
        </p:txBody>
      </p:sp>
      <p:sp>
        <p:nvSpPr>
          <p:cNvPr id="1301" name="Shape 1301"/>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
        <p:nvSpPr>
          <p:cNvPr descr="Afficher l'image d'origine" id="1302" name="Shape 1302"/>
          <p:cNvSpPr/>
          <p:nvPr/>
        </p:nvSpPr>
        <p:spPr>
          <a:xfrm>
            <a:off x="155575" y="-1622425"/>
            <a:ext cx="4524374" cy="33909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82/79/8a/82798ae44f01caa859e2009614507567.jpg" id="1303" name="Shape 1303"/>
          <p:cNvSpPr/>
          <p:nvPr/>
        </p:nvSpPr>
        <p:spPr>
          <a:xfrm>
            <a:off x="155575" y="-144463"/>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82/79/8a/82798ae44f01caa859e2009614507567.jpg" id="1304" name="Shape 1304"/>
          <p:cNvSpPr/>
          <p:nvPr/>
        </p:nvSpPr>
        <p:spPr>
          <a:xfrm>
            <a:off x="307975" y="79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05" name="Shape 1305"/>
          <p:cNvSpPr/>
          <p:nvPr/>
        </p:nvSpPr>
        <p:spPr>
          <a:xfrm>
            <a:off x="460375" y="160336"/>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06" name="Shape 1306"/>
          <p:cNvSpPr/>
          <p:nvPr/>
        </p:nvSpPr>
        <p:spPr>
          <a:xfrm>
            <a:off x="612775" y="3127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07" name="Shape 1307"/>
          <p:cNvSpPr/>
          <p:nvPr/>
        </p:nvSpPr>
        <p:spPr>
          <a:xfrm>
            <a:off x="765175" y="4651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Shape 131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L'indicatif international est disponible pour tous les numéros de téléphone</a:t>
            </a:r>
          </a:p>
        </p:txBody>
      </p:sp>
      <p:sp>
        <p:nvSpPr>
          <p:cNvPr id="1314" name="Shape 131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130</a:t>
            </a:r>
          </a:p>
        </p:txBody>
      </p:sp>
      <p:sp>
        <p:nvSpPr>
          <p:cNvPr id="1315" name="Shape 1315"/>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+33</a:t>
            </a:r>
          </a:p>
        </p:txBody>
      </p:sp>
      <p:sp>
        <p:nvSpPr>
          <p:cNvPr id="1316" name="Shape 1316"/>
          <p:cNvSpPr/>
          <p:nvPr/>
        </p:nvSpPr>
        <p:spPr>
          <a:xfrm>
            <a:off x="3851919" y="3933055"/>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Shape 132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pays est précisé dans toutes les adresses postales.</a:t>
            </a:r>
            <a:br>
              <a:rPr b="1" i="0" lang="fr-FR" sz="3240" u="none" cap="none" strike="noStrike">
                <a:solidFill>
                  <a:schemeClr val="dk1"/>
                </a:solidFill>
                <a:latin typeface="Century Gothic"/>
                <a:ea typeface="Century Gothic"/>
                <a:cs typeface="Century Gothic"/>
                <a:sym typeface="Century Gothic"/>
              </a:rPr>
            </a:br>
          </a:p>
        </p:txBody>
      </p:sp>
      <p:sp>
        <p:nvSpPr>
          <p:cNvPr id="1323" name="Shape 132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131</a:t>
            </a:r>
          </a:p>
        </p:txBody>
      </p:sp>
      <p:pic>
        <p:nvPicPr>
          <p:cNvPr descr="Capture d’écran 2015-10-03 à 23.57.44.png" id="1324" name="Shape 1324"/>
          <p:cNvPicPr preferRelativeResize="0"/>
          <p:nvPr/>
        </p:nvPicPr>
        <p:blipFill rotWithShape="1">
          <a:blip r:embed="rId3">
            <a:alphaModFix/>
          </a:blip>
          <a:srcRect b="0" l="0" r="0" t="0"/>
          <a:stretch/>
        </p:blipFill>
        <p:spPr>
          <a:xfrm>
            <a:off x="899591" y="2060848"/>
            <a:ext cx="7164288" cy="398732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Shape 133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indique la langue principale du contenu.</a:t>
            </a:r>
            <a:br>
              <a:rPr b="1" i="0" lang="fr-FR" sz="3240" u="none" cap="none" strike="noStrike">
                <a:solidFill>
                  <a:schemeClr val="dk1"/>
                </a:solidFill>
                <a:latin typeface="Century Gothic"/>
                <a:ea typeface="Century Gothic"/>
                <a:cs typeface="Century Gothic"/>
                <a:sym typeface="Century Gothic"/>
              </a:rPr>
            </a:br>
          </a:p>
        </p:txBody>
      </p:sp>
      <p:sp>
        <p:nvSpPr>
          <p:cNvPr id="1331" name="Shape 133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132</a:t>
            </a:r>
          </a:p>
        </p:txBody>
      </p:sp>
      <p:sp>
        <p:nvSpPr>
          <p:cNvPr id="1332" name="Shape 1332"/>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&lt;html lang=“fr“ xml:lang=“fr“&gt;</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Shape 133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langue principale de la page cible d'un hyperlien est identifiable lorsqu'elle diffère de celle de la page d'origine</a:t>
            </a:r>
          </a:p>
        </p:txBody>
      </p:sp>
      <p:sp>
        <p:nvSpPr>
          <p:cNvPr id="1338" name="Shape 133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133</a:t>
            </a:r>
          </a:p>
        </p:txBody>
      </p:sp>
      <p:sp>
        <p:nvSpPr>
          <p:cNvPr id="1339" name="Shape 1339"/>
          <p:cNvSpPr/>
          <p:nvPr/>
        </p:nvSpPr>
        <p:spPr>
          <a:xfrm>
            <a:off x="683568" y="3573016"/>
            <a:ext cx="7704855" cy="237626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Vous pouvez aller sur la page du </a:t>
            </a:r>
            <a:r>
              <a:rPr lang="fr-FR" sz="2000" u="sng">
                <a:solidFill>
                  <a:schemeClr val="dk1"/>
                </a:solidFill>
                <a:latin typeface="Century Gothic"/>
                <a:ea typeface="Century Gothic"/>
                <a:cs typeface="Century Gothic"/>
                <a:sym typeface="Century Gothic"/>
              </a:rPr>
              <a:t>support (en anglais)</a:t>
            </a:r>
          </a:p>
          <a:p>
            <a:pPr indent="0" lvl="0" marL="0" marR="0" rtl="0" algn="ctr">
              <a:spcBef>
                <a:spcPts val="0"/>
              </a:spcBef>
              <a:buNone/>
            </a:pPr>
            <a:r>
              <a:t/>
            </a:r>
            <a:endParaRPr sz="2000">
              <a:solidFill>
                <a:schemeClr val="dk1"/>
              </a:solidFill>
              <a:latin typeface="Century Gothic"/>
              <a:ea typeface="Century Gothic"/>
              <a:cs typeface="Century Gothic"/>
              <a:sym typeface="Century Gothic"/>
            </a:endParaRPr>
          </a:p>
          <a:p>
            <a:pPr indent="0" lvl="0" marL="0" marR="0" rtl="0" algn="ctr">
              <a:spcBef>
                <a:spcPts val="0"/>
              </a:spcBef>
              <a:buNone/>
            </a:pPr>
            <a:r>
              <a:t/>
            </a:r>
            <a:endParaRPr sz="2000">
              <a:solidFill>
                <a:schemeClr val="dk1"/>
              </a:solidFill>
              <a:latin typeface="Century Gothic"/>
              <a:ea typeface="Century Gothic"/>
              <a:cs typeface="Century Gothic"/>
              <a:sym typeface="Century Gothic"/>
            </a:endParaRPr>
          </a:p>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OU : Vous pouvez aller sur notre </a:t>
            </a:r>
            <a:r>
              <a:rPr i="1" lang="fr-FR" sz="2000" u="sng">
                <a:solidFill>
                  <a:schemeClr val="dk1"/>
                </a:solidFill>
                <a:latin typeface="Century Gothic"/>
                <a:ea typeface="Century Gothic"/>
                <a:cs typeface="Century Gothic"/>
                <a:sym typeface="Century Gothic"/>
              </a:rPr>
              <a:t>support page</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Shape 134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changement de langue est signalé.</a:t>
            </a:r>
            <a:br>
              <a:rPr b="1" i="0" lang="fr-FR" sz="3240" u="none" cap="none" strike="noStrike">
                <a:solidFill>
                  <a:schemeClr val="dk1"/>
                </a:solidFill>
                <a:latin typeface="Century Gothic"/>
                <a:ea typeface="Century Gothic"/>
                <a:cs typeface="Century Gothic"/>
                <a:sym typeface="Century Gothic"/>
              </a:rPr>
            </a:br>
          </a:p>
        </p:txBody>
      </p:sp>
      <p:sp>
        <p:nvSpPr>
          <p:cNvPr id="1346" name="Shape 13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134</a:t>
            </a:r>
          </a:p>
        </p:txBody>
      </p:sp>
      <p:sp>
        <p:nvSpPr>
          <p:cNvPr id="1347" name="Shape 1347"/>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&lt;title </a:t>
            </a:r>
            <a:r>
              <a:rPr lang="fr-FR" sz="2800">
                <a:solidFill>
                  <a:srgbClr val="FF0000"/>
                </a:solidFill>
                <a:latin typeface="Century Gothic"/>
                <a:ea typeface="Century Gothic"/>
                <a:cs typeface="Century Gothic"/>
                <a:sym typeface="Century Gothic"/>
              </a:rPr>
              <a:t>lang=“en“</a:t>
            </a:r>
            <a:r>
              <a:rPr lang="fr-FR" sz="2800">
                <a:solidFill>
                  <a:schemeClr val="dk1"/>
                </a:solidFill>
                <a:latin typeface="Century Gothic"/>
                <a:ea typeface="Century Gothic"/>
                <a:cs typeface="Century Gothic"/>
                <a:sym typeface="Century Gothic"/>
              </a:rPr>
              <a:t>&gt;Open Quality Standards&lt;/title&gt;</a:t>
            </a:r>
          </a:p>
        </p:txBody>
      </p:sp>
      <p:pic>
        <p:nvPicPr>
          <p:cNvPr descr="https://upload.wikimedia.org/wikipedia/commons/thumb/3/3a/Margaret_Thatcher_cropped2.png/220px-Margaret_Thatcher_cropped2.png" id="1348" name="Shape 1348"/>
          <p:cNvPicPr preferRelativeResize="0"/>
          <p:nvPr/>
        </p:nvPicPr>
        <p:blipFill rotWithShape="1">
          <a:blip r:embed="rId3">
            <a:alphaModFix/>
          </a:blip>
          <a:srcRect b="0" l="0" r="0" t="0"/>
          <a:stretch/>
        </p:blipFill>
        <p:spPr>
          <a:xfrm>
            <a:off x="719524" y="3613275"/>
            <a:ext cx="1210132" cy="15841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Shape 135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liens d'accès aux versions traduites pointent directement vers la traduction de la page courante</a:t>
            </a:r>
          </a:p>
        </p:txBody>
      </p:sp>
      <p:sp>
        <p:nvSpPr>
          <p:cNvPr id="1354" name="Shape 135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135</a:t>
            </a:r>
          </a:p>
        </p:txBody>
      </p:sp>
      <p:pic>
        <p:nvPicPr>
          <p:cNvPr id="1355" name="Shape 1355"/>
          <p:cNvPicPr preferRelativeResize="0"/>
          <p:nvPr/>
        </p:nvPicPr>
        <p:blipFill rotWithShape="1">
          <a:blip r:embed="rId3">
            <a:alphaModFix/>
          </a:blip>
          <a:srcRect b="0" l="0" r="0" t="0"/>
          <a:stretch/>
        </p:blipFill>
        <p:spPr>
          <a:xfrm>
            <a:off x="627781" y="2564903"/>
            <a:ext cx="7960443" cy="717179"/>
          </a:xfrm>
          <a:prstGeom prst="rect">
            <a:avLst/>
          </a:prstGeom>
          <a:noFill/>
          <a:ln>
            <a:noFill/>
          </a:ln>
        </p:spPr>
      </p:pic>
      <p:pic>
        <p:nvPicPr>
          <p:cNvPr id="1356" name="Shape 1356"/>
          <p:cNvPicPr preferRelativeResize="0"/>
          <p:nvPr/>
        </p:nvPicPr>
        <p:blipFill rotWithShape="1">
          <a:blip r:embed="rId4">
            <a:alphaModFix/>
          </a:blip>
          <a:srcRect b="0" l="0" r="0" t="0"/>
          <a:stretch/>
        </p:blipFill>
        <p:spPr>
          <a:xfrm>
            <a:off x="8247360" y="2564903"/>
            <a:ext cx="570159" cy="1533534"/>
          </a:xfrm>
          <a:prstGeom prst="rect">
            <a:avLst/>
          </a:prstGeom>
          <a:noFill/>
          <a:ln>
            <a:noFill/>
          </a:ln>
        </p:spPr>
      </p:pic>
      <p:sp>
        <p:nvSpPr>
          <p:cNvPr id="1357" name="Shape 1357"/>
          <p:cNvSpPr/>
          <p:nvPr/>
        </p:nvSpPr>
        <p:spPr>
          <a:xfrm>
            <a:off x="179511" y="4411791"/>
            <a:ext cx="7848871" cy="82809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400" u="sng">
                <a:solidFill>
                  <a:schemeClr val="hlink"/>
                </a:solidFill>
                <a:latin typeface="Century Gothic"/>
                <a:ea typeface="Century Gothic"/>
                <a:cs typeface="Century Gothic"/>
                <a:sym typeface="Century Gothic"/>
                <a:hlinkClick r:id="rId5"/>
              </a:rPr>
              <a:t>www.iledefrance.fr/contenu1</a:t>
            </a:r>
            <a:r>
              <a:rPr lang="fr-FR" sz="2400">
                <a:solidFill>
                  <a:schemeClr val="dk1"/>
                </a:solidFill>
                <a:latin typeface="Century Gothic"/>
                <a:ea typeface="Century Gothic"/>
                <a:cs typeface="Century Gothic"/>
                <a:sym typeface="Century Gothic"/>
              </a:rPr>
              <a:t> en français</a:t>
            </a:r>
          </a:p>
        </p:txBody>
      </p:sp>
      <p:sp>
        <p:nvSpPr>
          <p:cNvPr id="1358" name="Shape 1358"/>
          <p:cNvSpPr/>
          <p:nvPr/>
        </p:nvSpPr>
        <p:spPr>
          <a:xfrm>
            <a:off x="179511" y="5553235"/>
            <a:ext cx="7848871" cy="82809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400" u="sng">
                <a:solidFill>
                  <a:schemeClr val="hlink"/>
                </a:solidFill>
                <a:latin typeface="Century Gothic"/>
                <a:ea typeface="Century Gothic"/>
                <a:cs typeface="Century Gothic"/>
                <a:sym typeface="Century Gothic"/>
                <a:hlinkClick r:id="rId6"/>
              </a:rPr>
              <a:t>www.iledefrance.fr/content1</a:t>
            </a:r>
            <a:r>
              <a:rPr lang="fr-FR" sz="2400">
                <a:solidFill>
                  <a:schemeClr val="dk1"/>
                </a:solidFill>
                <a:latin typeface="Century Gothic"/>
                <a:ea typeface="Century Gothic"/>
                <a:cs typeface="Century Gothic"/>
                <a:sym typeface="Century Gothic"/>
              </a:rPr>
              <a:t>  en anglais</a:t>
            </a:r>
          </a:p>
        </p:txBody>
      </p:sp>
      <p:sp>
        <p:nvSpPr>
          <p:cNvPr id="1359" name="Shape 1359"/>
          <p:cNvSpPr/>
          <p:nvPr/>
        </p:nvSpPr>
        <p:spPr>
          <a:xfrm flipH="1">
            <a:off x="8140418" y="5013176"/>
            <a:ext cx="392020" cy="720080"/>
          </a:xfrm>
          <a:prstGeom prst="curvedRightArrow">
            <a:avLst>
              <a:gd fmla="val 25000" name="adj1"/>
              <a:gd fmla="val 50000" name="adj2"/>
              <a:gd fmla="val 25000" name="adj3"/>
            </a:avLst>
          </a:prstGeom>
          <a:solidFill>
            <a:srgbClr val="FF00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entury Gothic"/>
              <a:ea typeface="Century Gothic"/>
              <a:cs typeface="Century Gothic"/>
              <a:sym typeface="Century Gothic"/>
            </a:endParaRPr>
          </a:p>
        </p:txBody>
      </p:sp>
      <p:sp>
        <p:nvSpPr>
          <p:cNvPr id="1360" name="Shape 1360"/>
          <p:cNvSpPr/>
          <p:nvPr/>
        </p:nvSpPr>
        <p:spPr>
          <a:xfrm>
            <a:off x="7855271" y="2861319"/>
            <a:ext cx="362991" cy="720080"/>
          </a:xfrm>
          <a:prstGeom prst="curvedRightArrow">
            <a:avLst>
              <a:gd fmla="val 25000" name="adj1"/>
              <a:gd fmla="val 50000" name="adj2"/>
              <a:gd fmla="val 25000" name="adj3"/>
            </a:avLst>
          </a:prstGeom>
          <a:solidFill>
            <a:srgbClr val="FF00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Shape 136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langue principale de la page cible d'un hyperlien est identifiable lorsqu'elle diffère de celle de la page d'origine</a:t>
            </a:r>
          </a:p>
        </p:txBody>
      </p:sp>
      <p:sp>
        <p:nvSpPr>
          <p:cNvPr id="1366" name="Shape 136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136</a:t>
            </a:r>
          </a:p>
        </p:txBody>
      </p:sp>
      <p:sp>
        <p:nvSpPr>
          <p:cNvPr id="1367" name="Shape 1367"/>
          <p:cNvSpPr/>
          <p:nvPr/>
        </p:nvSpPr>
        <p:spPr>
          <a:xfrm>
            <a:off x="683568" y="3573016"/>
            <a:ext cx="3744415"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u="sng">
                <a:solidFill>
                  <a:schemeClr val="dk1"/>
                </a:solidFill>
                <a:latin typeface="Century Gothic"/>
                <a:ea typeface="Century Gothic"/>
                <a:cs typeface="Century Gothic"/>
                <a:sym typeface="Century Gothic"/>
              </a:rPr>
              <a:t>English version</a:t>
            </a:r>
          </a:p>
        </p:txBody>
      </p:sp>
      <p:sp>
        <p:nvSpPr>
          <p:cNvPr id="1368" name="Shape 1368"/>
          <p:cNvSpPr/>
          <p:nvPr/>
        </p:nvSpPr>
        <p:spPr>
          <a:xfrm>
            <a:off x="4644007" y="3573016"/>
            <a:ext cx="3744415"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u="sng">
                <a:solidFill>
                  <a:schemeClr val="dk1"/>
                </a:solidFill>
                <a:latin typeface="Century Gothic"/>
                <a:ea typeface="Century Gothic"/>
                <a:cs typeface="Century Gothic"/>
                <a:sym typeface="Century Gothic"/>
              </a:rPr>
              <a:t>Version Anglaise</a:t>
            </a:r>
          </a:p>
        </p:txBody>
      </p:sp>
      <p:grpSp>
        <p:nvGrpSpPr>
          <p:cNvPr id="1369" name="Shape 1369"/>
          <p:cNvGrpSpPr/>
          <p:nvPr/>
        </p:nvGrpSpPr>
        <p:grpSpPr>
          <a:xfrm>
            <a:off x="5292080" y="3356991"/>
            <a:ext cx="2160000" cy="2160000"/>
            <a:chOff x="3131840" y="2708919"/>
            <a:chExt cx="2160000" cy="2160000"/>
          </a:xfrm>
        </p:grpSpPr>
        <p:sp>
          <p:nvSpPr>
            <p:cNvPr id="1370" name="Shape 1370"/>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371" name="Shape 1371"/>
            <p:cNvCxnSpPr>
              <a:endCxn id="1370"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pic>
        <p:nvPicPr>
          <p:cNvPr descr="Afficher l'image d'origine" id="1376" name="Shape 1376"/>
          <p:cNvPicPr preferRelativeResize="0"/>
          <p:nvPr/>
        </p:nvPicPr>
        <p:blipFill rotWithShape="1">
          <a:blip r:embed="rId3">
            <a:alphaModFix/>
          </a:blip>
          <a:srcRect b="6468" l="153" r="-153" t="4222"/>
          <a:stretch/>
        </p:blipFill>
        <p:spPr>
          <a:xfrm>
            <a:off x="28036" y="764704"/>
            <a:ext cx="9115962" cy="6093295"/>
          </a:xfrm>
          <a:prstGeom prst="rect">
            <a:avLst/>
          </a:prstGeom>
          <a:noFill/>
          <a:ln>
            <a:noFill/>
          </a:ln>
        </p:spPr>
      </p:pic>
      <p:sp>
        <p:nvSpPr>
          <p:cNvPr id="1377" name="Shape 1377"/>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Mobile</a:t>
            </a:r>
          </a:p>
        </p:txBody>
      </p:sp>
      <p:sp>
        <p:nvSpPr>
          <p:cNvPr id="1378" name="Shape 1378"/>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
        <p:nvSpPr>
          <p:cNvPr descr="Afficher l'image d'origine" id="1379" name="Shape 1379"/>
          <p:cNvSpPr/>
          <p:nvPr/>
        </p:nvSpPr>
        <p:spPr>
          <a:xfrm>
            <a:off x="155575" y="-1622425"/>
            <a:ext cx="4524374" cy="33909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82/79/8a/82798ae44f01caa859e2009614507567.jpg" id="1380" name="Shape 1380"/>
          <p:cNvSpPr/>
          <p:nvPr/>
        </p:nvSpPr>
        <p:spPr>
          <a:xfrm>
            <a:off x="155575" y="-144463"/>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82/79/8a/82798ae44f01caa859e2009614507567.jpg" id="1381" name="Shape 1381"/>
          <p:cNvSpPr/>
          <p:nvPr/>
        </p:nvSpPr>
        <p:spPr>
          <a:xfrm>
            <a:off x="307975" y="79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82" name="Shape 1382"/>
          <p:cNvSpPr/>
          <p:nvPr/>
        </p:nvSpPr>
        <p:spPr>
          <a:xfrm>
            <a:off x="460375" y="160336"/>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83" name="Shape 1383"/>
          <p:cNvSpPr/>
          <p:nvPr/>
        </p:nvSpPr>
        <p:spPr>
          <a:xfrm>
            <a:off x="612775" y="3127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s-media-cache-ak0.pinimg.com/736x/65/c7/22/65c7224649e4d22ea71b12c16f3406ab.jpg" id="1384" name="Shape 1384"/>
          <p:cNvSpPr/>
          <p:nvPr/>
        </p:nvSpPr>
        <p:spPr>
          <a:xfrm>
            <a:off x="765175" y="465137"/>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pic>
        <p:nvPicPr>
          <p:cNvPr descr="Afficher l'image d'origine" id="1385" name="Shape 1385"/>
          <p:cNvPicPr preferRelativeResize="0"/>
          <p:nvPr/>
        </p:nvPicPr>
        <p:blipFill rotWithShape="1">
          <a:blip r:embed="rId3">
            <a:alphaModFix/>
          </a:blip>
          <a:srcRect b="-127" l="39891" r="43710" t="92894"/>
          <a:stretch/>
        </p:blipFill>
        <p:spPr>
          <a:xfrm>
            <a:off x="7649028" y="6386285"/>
            <a:ext cx="1494971" cy="49348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9" name="Shape 1389"/>
        <p:cNvGrpSpPr/>
        <p:nvPr/>
      </p:nvGrpSpPr>
      <p:grpSpPr>
        <a:xfrm>
          <a:off x="0" y="0"/>
          <a:ext cx="0" cy="0"/>
          <a:chOff x="0" y="0"/>
          <a:chExt cx="0" cy="0"/>
        </a:xfrm>
      </p:grpSpPr>
      <p:sp>
        <p:nvSpPr>
          <p:cNvPr id="1390" name="Shape 139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ne force pas la redirection de la version desktop vers la version mobile</a:t>
            </a:r>
          </a:p>
        </p:txBody>
      </p:sp>
      <p:sp>
        <p:nvSpPr>
          <p:cNvPr id="1391" name="Shape 139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137</a:t>
            </a:r>
          </a:p>
        </p:txBody>
      </p:sp>
      <p:sp>
        <p:nvSpPr>
          <p:cNvPr id="1392" name="Shape 1392"/>
          <p:cNvSpPr txBox="1"/>
          <p:nvPr/>
        </p:nvSpPr>
        <p:spPr>
          <a:xfrm>
            <a:off x="7101779" y="2854539"/>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138</a:t>
            </a:r>
          </a:p>
        </p:txBody>
      </p:sp>
      <p:sp>
        <p:nvSpPr>
          <p:cNvPr id="1393" name="Shape 1393"/>
          <p:cNvSpPr/>
          <p:nvPr/>
        </p:nvSpPr>
        <p:spPr>
          <a:xfrm>
            <a:off x="475927" y="2564903"/>
            <a:ext cx="6408712" cy="165618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2880">
                <a:solidFill>
                  <a:schemeClr val="dk1"/>
                </a:solidFill>
                <a:latin typeface="Century Gothic"/>
                <a:ea typeface="Century Gothic"/>
                <a:cs typeface="Century Gothic"/>
                <a:sym typeface="Century Gothic"/>
              </a:rPr>
              <a:t>Il est possible de basculer depuis chaque page entre les versions mobile et desktop du site</a:t>
            </a:r>
          </a:p>
        </p:txBody>
      </p:sp>
      <p:sp>
        <p:nvSpPr>
          <p:cNvPr id="1394" name="Shape 1394"/>
          <p:cNvSpPr txBox="1"/>
          <p:nvPr/>
        </p:nvSpPr>
        <p:spPr>
          <a:xfrm>
            <a:off x="7101779" y="2546761"/>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395" name="Shape 1395"/>
          <p:cNvSpPr txBox="1"/>
          <p:nvPr/>
        </p:nvSpPr>
        <p:spPr>
          <a:xfrm>
            <a:off x="7093396" y="5126098"/>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139</a:t>
            </a:r>
          </a:p>
        </p:txBody>
      </p:sp>
      <p:sp>
        <p:nvSpPr>
          <p:cNvPr id="1396" name="Shape 1396"/>
          <p:cNvSpPr/>
          <p:nvPr/>
        </p:nvSpPr>
        <p:spPr>
          <a:xfrm>
            <a:off x="467543" y="4869160"/>
            <a:ext cx="6408712" cy="1368151"/>
          </a:xfrm>
          <a:prstGeom prst="rect">
            <a:avLst/>
          </a:prstGeom>
          <a:noFill/>
          <a:ln>
            <a:noFill/>
          </a:ln>
        </p:spPr>
        <p:txBody>
          <a:bodyPr anchorCtr="0" anchor="t" bIns="45700" lIns="91425" rIns="91425" tIns="45700">
            <a:noAutofit/>
          </a:bodyPr>
          <a:lstStyle/>
          <a:p>
            <a:pPr indent="0" lvl="0" marL="0" marR="0" rtl="0" algn="ctr">
              <a:lnSpc>
                <a:spcPct val="80000"/>
              </a:lnSpc>
              <a:spcBef>
                <a:spcPts val="0"/>
              </a:spcBef>
              <a:buSzPct val="25000"/>
              <a:buNone/>
            </a:pPr>
            <a:r>
              <a:rPr b="1" lang="fr-FR" sz="3240">
                <a:solidFill>
                  <a:schemeClr val="dk1"/>
                </a:solidFill>
                <a:latin typeface="Century Gothic"/>
                <a:ea typeface="Century Gothic"/>
                <a:cs typeface="Century Gothic"/>
                <a:sym typeface="Century Gothic"/>
              </a:rPr>
              <a:t>Le site ne bloque pas les fonctionnalités de zoom du navigateur</a:t>
            </a:r>
          </a:p>
        </p:txBody>
      </p:sp>
      <p:sp>
        <p:nvSpPr>
          <p:cNvPr id="1397" name="Shape 1397"/>
          <p:cNvSpPr txBox="1"/>
          <p:nvPr/>
        </p:nvSpPr>
        <p:spPr>
          <a:xfrm>
            <a:off x="7093396" y="4818321"/>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398" name="Shape 1398"/>
          <p:cNvSpPr txBox="1"/>
          <p:nvPr/>
        </p:nvSpPr>
        <p:spPr>
          <a:xfrm>
            <a:off x="7093396" y="6046687"/>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399" name="Shape 1399"/>
          <p:cNvSpPr txBox="1"/>
          <p:nvPr/>
        </p:nvSpPr>
        <p:spPr>
          <a:xfrm>
            <a:off x="7777471" y="6046687"/>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400" name="Shape 1400"/>
          <p:cNvSpPr txBox="1"/>
          <p:nvPr/>
        </p:nvSpPr>
        <p:spPr>
          <a:xfrm>
            <a:off x="8461547" y="6046687"/>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
        <p:nvSpPr>
          <p:cNvPr id="1401" name="Shape 1401"/>
          <p:cNvSpPr txBox="1"/>
          <p:nvPr/>
        </p:nvSpPr>
        <p:spPr>
          <a:xfrm>
            <a:off x="7093396" y="3776339"/>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402" name="Shape 1402"/>
          <p:cNvSpPr txBox="1"/>
          <p:nvPr/>
        </p:nvSpPr>
        <p:spPr>
          <a:xfrm>
            <a:off x="7777471" y="3776339"/>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403" name="Shape 1403"/>
          <p:cNvSpPr txBox="1"/>
          <p:nvPr/>
        </p:nvSpPr>
        <p:spPr>
          <a:xfrm>
            <a:off x="8461547" y="3776339"/>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identifiant HTML n'est utilisé qu'une seule fois par page</a:t>
            </a:r>
          </a:p>
        </p:txBody>
      </p:sp>
      <p:sp>
        <p:nvSpPr>
          <p:cNvPr id="252" name="Shape 2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12</a:t>
            </a:r>
          </a:p>
        </p:txBody>
      </p:sp>
      <p:sp>
        <p:nvSpPr>
          <p:cNvPr id="253" name="Shape 253"/>
          <p:cNvSpPr/>
          <p:nvPr/>
        </p:nvSpPr>
        <p:spPr>
          <a:xfrm>
            <a:off x="755575" y="2276872"/>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$(‘#avatar’).animate</a:t>
            </a:r>
          </a:p>
        </p:txBody>
      </p:sp>
      <p:sp>
        <p:nvSpPr>
          <p:cNvPr id="254" name="Shape 254"/>
          <p:cNvSpPr/>
          <p:nvPr/>
        </p:nvSpPr>
        <p:spPr>
          <a:xfrm>
            <a:off x="755575" y="5373216"/>
            <a:ext cx="3312367" cy="107837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&lt;div id=“avatar”&gt;</a:t>
            </a:r>
          </a:p>
        </p:txBody>
      </p:sp>
      <p:sp>
        <p:nvSpPr>
          <p:cNvPr id="255" name="Shape 255"/>
          <p:cNvSpPr/>
          <p:nvPr/>
        </p:nvSpPr>
        <p:spPr>
          <a:xfrm>
            <a:off x="4554173" y="5373214"/>
            <a:ext cx="3312367" cy="107837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&lt;div id=“avatar”&gt;</a:t>
            </a:r>
          </a:p>
        </p:txBody>
      </p:sp>
      <p:sp>
        <p:nvSpPr>
          <p:cNvPr id="256" name="Shape 256"/>
          <p:cNvSpPr/>
          <p:nvPr/>
        </p:nvSpPr>
        <p:spPr>
          <a:xfrm>
            <a:off x="1853523" y="4365103"/>
            <a:ext cx="2430445" cy="648071"/>
          </a:xfrm>
          <a:prstGeom prst="wedgeRoundRectCallout">
            <a:avLst>
              <a:gd fmla="val -33374" name="adj1"/>
              <a:gd fmla="val 89375" name="adj2"/>
              <a:gd fmla="val 16667" name="adj3"/>
            </a:avLst>
          </a:prstGeom>
          <a:solidFill>
            <a:srgbClr val="F2F2F2"/>
          </a:solidFill>
          <a:ln cap="flat" cmpd="sng" w="25400">
            <a:solidFill>
              <a:srgbClr val="BFBFB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1800">
                <a:solidFill>
                  <a:schemeClr val="dk1"/>
                </a:solidFill>
                <a:latin typeface="Century Gothic"/>
                <a:ea typeface="Century Gothic"/>
                <a:cs typeface="Century Gothic"/>
                <a:sym typeface="Century Gothic"/>
              </a:rPr>
              <a:t>Bah non, c’est moi #avatar !!!</a:t>
            </a:r>
          </a:p>
        </p:txBody>
      </p:sp>
      <p:sp>
        <p:nvSpPr>
          <p:cNvPr id="257" name="Shape 257"/>
          <p:cNvSpPr/>
          <p:nvPr/>
        </p:nvSpPr>
        <p:spPr>
          <a:xfrm>
            <a:off x="4269835" y="4092894"/>
            <a:ext cx="2430445" cy="648071"/>
          </a:xfrm>
          <a:prstGeom prst="wedgeRoundRectCallout">
            <a:avLst>
              <a:gd fmla="val 47246" name="adj1"/>
              <a:gd fmla="val 129688" name="adj2"/>
              <a:gd fmla="val 16667" name="adj3"/>
            </a:avLst>
          </a:prstGeom>
          <a:solidFill>
            <a:srgbClr val="F2F2F2"/>
          </a:solidFill>
          <a:ln cap="flat" cmpd="sng" w="25400">
            <a:solidFill>
              <a:srgbClr val="BFBFB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1800">
                <a:solidFill>
                  <a:schemeClr val="dk1"/>
                </a:solidFill>
                <a:latin typeface="Century Gothic"/>
                <a:ea typeface="Century Gothic"/>
                <a:cs typeface="Century Gothic"/>
                <a:sym typeface="Century Gothic"/>
              </a:rPr>
              <a:t>Youpi, je m’anime</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Shape 140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alertes javascript et fenêtres modales invitant à l'installation d'une application mobile ne se produisent qu'une seule fois par session</a:t>
            </a:r>
          </a:p>
        </p:txBody>
      </p:sp>
      <p:sp>
        <p:nvSpPr>
          <p:cNvPr id="1409" name="Shape 140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140</a:t>
            </a:r>
          </a:p>
        </p:txBody>
      </p:sp>
      <p:sp>
        <p:nvSpPr>
          <p:cNvPr id="1410" name="Shape 1410"/>
          <p:cNvSpPr txBox="1"/>
          <p:nvPr/>
        </p:nvSpPr>
        <p:spPr>
          <a:xfrm>
            <a:off x="7101779" y="4078675"/>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141</a:t>
            </a:r>
          </a:p>
        </p:txBody>
      </p:sp>
      <p:sp>
        <p:nvSpPr>
          <p:cNvPr id="1411" name="Shape 1411"/>
          <p:cNvSpPr/>
          <p:nvPr/>
        </p:nvSpPr>
        <p:spPr>
          <a:xfrm>
            <a:off x="475927" y="3789039"/>
            <a:ext cx="6408712" cy="165618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2880">
                <a:solidFill>
                  <a:schemeClr val="dk1"/>
                </a:solidFill>
                <a:latin typeface="Century Gothic"/>
                <a:ea typeface="Century Gothic"/>
                <a:cs typeface="Century Gothic"/>
                <a:sym typeface="Century Gothic"/>
              </a:rPr>
              <a:t>La promotion de l'application mobile ne recourt ni aux alertes javascript ni aux fenêtres modales</a:t>
            </a:r>
          </a:p>
        </p:txBody>
      </p:sp>
      <p:sp>
        <p:nvSpPr>
          <p:cNvPr id="1412" name="Shape 1412"/>
          <p:cNvSpPr txBox="1"/>
          <p:nvPr/>
        </p:nvSpPr>
        <p:spPr>
          <a:xfrm>
            <a:off x="7101779" y="3770898"/>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413" name="Shape 1413"/>
          <p:cNvSpPr txBox="1"/>
          <p:nvPr/>
        </p:nvSpPr>
        <p:spPr>
          <a:xfrm>
            <a:off x="7093396" y="5000476"/>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414" name="Shape 1414"/>
          <p:cNvSpPr txBox="1"/>
          <p:nvPr/>
        </p:nvSpPr>
        <p:spPr>
          <a:xfrm>
            <a:off x="7777471" y="5000476"/>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415" name="Shape 1415"/>
          <p:cNvSpPr txBox="1"/>
          <p:nvPr/>
        </p:nvSpPr>
        <p:spPr>
          <a:xfrm>
            <a:off x="8461547" y="5000476"/>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Shape 142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 ou plusieurs mécanismes dédiés à l'adaptation aux terminaux mobiles</a:t>
            </a:r>
          </a:p>
        </p:txBody>
      </p:sp>
      <p:sp>
        <p:nvSpPr>
          <p:cNvPr id="1421" name="Shape 142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142</a:t>
            </a:r>
          </a:p>
        </p:txBody>
      </p:sp>
      <p:sp>
        <p:nvSpPr>
          <p:cNvPr id="1422" name="Shape 1422"/>
          <p:cNvSpPr txBox="1"/>
          <p:nvPr/>
        </p:nvSpPr>
        <p:spPr>
          <a:xfrm>
            <a:off x="7101779" y="2926547"/>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143</a:t>
            </a:r>
          </a:p>
        </p:txBody>
      </p:sp>
      <p:sp>
        <p:nvSpPr>
          <p:cNvPr id="1423" name="Shape 1423"/>
          <p:cNvSpPr/>
          <p:nvPr/>
        </p:nvSpPr>
        <p:spPr>
          <a:xfrm>
            <a:off x="475927" y="2636911"/>
            <a:ext cx="6408712" cy="1656183"/>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buSzPct val="25000"/>
              <a:buNone/>
            </a:pPr>
            <a:r>
              <a:rPr b="1" lang="fr-FR" sz="2640">
                <a:solidFill>
                  <a:schemeClr val="dk1"/>
                </a:solidFill>
                <a:latin typeface="Century Gothic"/>
                <a:ea typeface="Century Gothic"/>
                <a:cs typeface="Century Gothic"/>
                <a:sym typeface="Century Gothic"/>
              </a:rPr>
              <a:t>Les champs de saisie de type mail, URL, téléphone, nombre, recherche, mots de passe, heure et date sont dotés du type approprié</a:t>
            </a:r>
          </a:p>
        </p:txBody>
      </p:sp>
      <p:sp>
        <p:nvSpPr>
          <p:cNvPr id="1424" name="Shape 1424"/>
          <p:cNvSpPr txBox="1"/>
          <p:nvPr/>
        </p:nvSpPr>
        <p:spPr>
          <a:xfrm>
            <a:off x="7101779" y="2618769"/>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425" name="Shape 1425"/>
          <p:cNvSpPr txBox="1"/>
          <p:nvPr/>
        </p:nvSpPr>
        <p:spPr>
          <a:xfrm>
            <a:off x="7093396" y="3848348"/>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1426" name="Shape 1426"/>
          <p:cNvSpPr txBox="1"/>
          <p:nvPr/>
        </p:nvSpPr>
        <p:spPr>
          <a:xfrm>
            <a:off x="7777471" y="3848348"/>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2</a:t>
            </a:r>
          </a:p>
        </p:txBody>
      </p:sp>
      <p:sp>
        <p:nvSpPr>
          <p:cNvPr id="1427" name="Shape 1427"/>
          <p:cNvSpPr txBox="1"/>
          <p:nvPr/>
        </p:nvSpPr>
        <p:spPr>
          <a:xfrm>
            <a:off x="8461547" y="3848348"/>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
        <p:nvSpPr>
          <p:cNvPr id="1428" name="Shape 1428"/>
          <p:cNvSpPr txBox="1"/>
          <p:nvPr/>
        </p:nvSpPr>
        <p:spPr>
          <a:xfrm>
            <a:off x="7093396" y="5158794"/>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144</a:t>
            </a:r>
          </a:p>
        </p:txBody>
      </p:sp>
      <p:sp>
        <p:nvSpPr>
          <p:cNvPr id="1429" name="Shape 1429"/>
          <p:cNvSpPr/>
          <p:nvPr/>
        </p:nvSpPr>
        <p:spPr>
          <a:xfrm>
            <a:off x="467543" y="4869160"/>
            <a:ext cx="6408712" cy="1656183"/>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Les numéros de téléphone sont activables via le protocole approprié</a:t>
            </a:r>
          </a:p>
        </p:txBody>
      </p:sp>
      <p:sp>
        <p:nvSpPr>
          <p:cNvPr id="1430" name="Shape 1430"/>
          <p:cNvSpPr txBox="1"/>
          <p:nvPr/>
        </p:nvSpPr>
        <p:spPr>
          <a:xfrm>
            <a:off x="7093396" y="4851017"/>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431" name="Shape 1431"/>
          <p:cNvSpPr txBox="1"/>
          <p:nvPr/>
        </p:nvSpPr>
        <p:spPr>
          <a:xfrm>
            <a:off x="7085011" y="6080596"/>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1432" name="Shape 1432"/>
          <p:cNvSpPr txBox="1"/>
          <p:nvPr/>
        </p:nvSpPr>
        <p:spPr>
          <a:xfrm>
            <a:off x="7769088" y="6080596"/>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2</a:t>
            </a:r>
          </a:p>
        </p:txBody>
      </p:sp>
      <p:sp>
        <p:nvSpPr>
          <p:cNvPr id="1433" name="Shape 1433"/>
          <p:cNvSpPr txBox="1"/>
          <p:nvPr/>
        </p:nvSpPr>
        <p:spPr>
          <a:xfrm>
            <a:off x="8453164" y="6080596"/>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pic>
        <p:nvPicPr>
          <p:cNvPr id="1438" name="Shape 1438"/>
          <p:cNvPicPr preferRelativeResize="0"/>
          <p:nvPr/>
        </p:nvPicPr>
        <p:blipFill rotWithShape="1">
          <a:blip r:embed="rId3">
            <a:alphaModFix/>
          </a:blip>
          <a:srcRect b="0" l="0" r="0" t="0"/>
          <a:stretch/>
        </p:blipFill>
        <p:spPr>
          <a:xfrm>
            <a:off x="0" y="0"/>
            <a:ext cx="9144000" cy="7029400"/>
          </a:xfrm>
          <a:prstGeom prst="rect">
            <a:avLst/>
          </a:prstGeom>
          <a:noFill/>
          <a:ln>
            <a:noFill/>
          </a:ln>
        </p:spPr>
      </p:pic>
      <p:sp>
        <p:nvSpPr>
          <p:cNvPr id="1439" name="Shape 1439"/>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Navigation</a:t>
            </a:r>
          </a:p>
        </p:txBody>
      </p:sp>
      <p:sp>
        <p:nvSpPr>
          <p:cNvPr id="1440" name="Shape 1440"/>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Shape 144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iframe est doté d'une description</a:t>
            </a:r>
          </a:p>
        </p:txBody>
      </p:sp>
      <p:sp>
        <p:nvSpPr>
          <p:cNvPr id="1446" name="Shape 14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145</a:t>
            </a:r>
          </a:p>
        </p:txBody>
      </p:sp>
      <p:sp>
        <p:nvSpPr>
          <p:cNvPr id="1447" name="Shape 1447"/>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&lt;iframe </a:t>
            </a:r>
            <a:r>
              <a:rPr lang="fr-FR" sz="2800">
                <a:solidFill>
                  <a:srgbClr val="FF0000"/>
                </a:solidFill>
                <a:latin typeface="Century Gothic"/>
                <a:ea typeface="Century Gothic"/>
                <a:cs typeface="Century Gothic"/>
                <a:sym typeface="Century Gothic"/>
              </a:rPr>
              <a:t>title=“titre ou description du cadre“ src=“foo.html“</a:t>
            </a:r>
            <a:r>
              <a:rPr lang="fr-FR" sz="2800">
                <a:solidFill>
                  <a:schemeClr val="dk1"/>
                </a:solidFill>
                <a:latin typeface="Century Gothic"/>
                <a:ea typeface="Century Gothic"/>
                <a:cs typeface="Century Gothic"/>
                <a:sym typeface="Century Gothic"/>
              </a:rPr>
              <a:t>&gt;</a:t>
            </a:r>
            <a:r>
              <a:rPr lang="fr-FR" sz="2800">
                <a:solidFill>
                  <a:srgbClr val="7F7F7F"/>
                </a:solidFill>
                <a:latin typeface="Century Gothic"/>
                <a:ea typeface="Century Gothic"/>
                <a:cs typeface="Century Gothic"/>
                <a:sym typeface="Century Gothic"/>
              </a:rPr>
              <a:t>Open Quality Standards</a:t>
            </a:r>
            <a:r>
              <a:rPr lang="fr-FR" sz="2800">
                <a:solidFill>
                  <a:schemeClr val="dk1"/>
                </a:solidFill>
                <a:latin typeface="Century Gothic"/>
                <a:ea typeface="Century Gothic"/>
                <a:cs typeface="Century Gothic"/>
                <a:sym typeface="Century Gothic"/>
              </a:rPr>
              <a:t>&lt;/iframe&gt;</a:t>
            </a: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Shape 145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n'emploie pas la technique des jeux de cadres</a:t>
            </a:r>
            <a:br>
              <a:rPr b="1" i="0" lang="fr-FR" sz="3240" u="none" cap="none" strike="noStrike">
                <a:solidFill>
                  <a:schemeClr val="dk1"/>
                </a:solidFill>
                <a:latin typeface="Century Gothic"/>
                <a:ea typeface="Century Gothic"/>
                <a:cs typeface="Century Gothic"/>
                <a:sym typeface="Century Gothic"/>
              </a:rPr>
            </a:br>
          </a:p>
        </p:txBody>
      </p:sp>
      <p:sp>
        <p:nvSpPr>
          <p:cNvPr id="1454" name="Shape 145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146</a:t>
            </a:r>
          </a:p>
        </p:txBody>
      </p:sp>
      <p:sp>
        <p:nvSpPr>
          <p:cNvPr id="1455" name="Shape 1455"/>
          <p:cNvSpPr/>
          <p:nvPr/>
        </p:nvSpPr>
        <p:spPr>
          <a:xfrm>
            <a:off x="611560" y="3212975"/>
            <a:ext cx="7344815"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frameset               		frame 	                              noframes</a:t>
            </a:r>
          </a:p>
        </p:txBody>
      </p:sp>
      <p:grpSp>
        <p:nvGrpSpPr>
          <p:cNvPr id="1456" name="Shape 1456"/>
          <p:cNvGrpSpPr/>
          <p:nvPr/>
        </p:nvGrpSpPr>
        <p:grpSpPr>
          <a:xfrm>
            <a:off x="3131840" y="2708919"/>
            <a:ext cx="2160000" cy="2160000"/>
            <a:chOff x="3131840" y="2708919"/>
            <a:chExt cx="2160000" cy="2160000"/>
          </a:xfrm>
        </p:grpSpPr>
        <p:sp>
          <p:nvSpPr>
            <p:cNvPr id="1457" name="Shape 1457"/>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458" name="Shape 1458"/>
            <p:cNvCxnSpPr>
              <a:endCxn id="1457"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Shape 146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Il est possible de revenir à la page d'accueil depuis toutes les pages.</a:t>
            </a:r>
            <a:br>
              <a:rPr b="1" i="0" lang="fr-FR" sz="3240" u="none" cap="none" strike="noStrike">
                <a:solidFill>
                  <a:schemeClr val="dk1"/>
                </a:solidFill>
                <a:latin typeface="Century Gothic"/>
                <a:ea typeface="Century Gothic"/>
                <a:cs typeface="Century Gothic"/>
                <a:sym typeface="Century Gothic"/>
              </a:rPr>
            </a:br>
          </a:p>
        </p:txBody>
      </p:sp>
      <p:sp>
        <p:nvSpPr>
          <p:cNvPr id="1465" name="Shape 146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147	</a:t>
            </a:r>
          </a:p>
        </p:txBody>
      </p:sp>
      <p:sp>
        <p:nvSpPr>
          <p:cNvPr id="1466" name="Shape 1466"/>
          <p:cNvSpPr/>
          <p:nvPr/>
        </p:nvSpPr>
        <p:spPr>
          <a:xfrm>
            <a:off x="1187624" y="2420888"/>
            <a:ext cx="5904656" cy="3960440"/>
          </a:xfrm>
          <a:prstGeom prst="rect">
            <a:avLst/>
          </a:prstGeom>
          <a:solidFill>
            <a:srgbClr val="D8D8D8"/>
          </a:solid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1467" name="Shape 1467"/>
          <p:cNvSpPr/>
          <p:nvPr/>
        </p:nvSpPr>
        <p:spPr>
          <a:xfrm>
            <a:off x="1547663" y="3429000"/>
            <a:ext cx="5256583" cy="2799927"/>
          </a:xfrm>
          <a:prstGeom prst="rect">
            <a:avLst/>
          </a:prstGeom>
          <a:solidFill>
            <a:srgbClr val="D8D8D8"/>
          </a:solid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1468" name="Shape 1468"/>
          <p:cNvSpPr/>
          <p:nvPr/>
        </p:nvSpPr>
        <p:spPr>
          <a:xfrm>
            <a:off x="2915816" y="2780927"/>
            <a:ext cx="3888432" cy="495672"/>
          </a:xfrm>
          <a:prstGeom prst="rect">
            <a:avLst/>
          </a:prstGeom>
          <a:solidFill>
            <a:srgbClr val="D8D8D8"/>
          </a:solid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1469" name="Shape 1469"/>
          <p:cNvSpPr/>
          <p:nvPr/>
        </p:nvSpPr>
        <p:spPr>
          <a:xfrm>
            <a:off x="1547663" y="2780927"/>
            <a:ext cx="1152128" cy="495672"/>
          </a:xfrm>
          <a:prstGeom prst="rect">
            <a:avLst/>
          </a:prstGeom>
          <a:solidFill>
            <a:schemeClr val="accent3"/>
          </a:solidFill>
          <a:ln cap="flat" cmpd="sng" w="9525">
            <a:solidFill>
              <a:srgbClr val="7F7F7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Shape 147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L'utilisateur est averti des ouvertures de nouvelles fenêtres.</a:t>
            </a:r>
            <a:br>
              <a:rPr b="1" i="0" lang="fr-FR" sz="3240" u="none" cap="none" strike="noStrike">
                <a:solidFill>
                  <a:schemeClr val="dk1"/>
                </a:solidFill>
                <a:latin typeface="Century Gothic"/>
                <a:ea typeface="Century Gothic"/>
                <a:cs typeface="Century Gothic"/>
                <a:sym typeface="Century Gothic"/>
              </a:rPr>
            </a:br>
          </a:p>
        </p:txBody>
      </p:sp>
      <p:sp>
        <p:nvSpPr>
          <p:cNvPr id="1476" name="Shape 147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148</a:t>
            </a:r>
          </a:p>
        </p:txBody>
      </p:sp>
      <p:pic>
        <p:nvPicPr>
          <p:cNvPr id="1477" name="Shape 1477"/>
          <p:cNvPicPr preferRelativeResize="0"/>
          <p:nvPr/>
        </p:nvPicPr>
        <p:blipFill rotWithShape="1">
          <a:blip r:embed="rId3">
            <a:alphaModFix/>
          </a:blip>
          <a:srcRect b="0" l="0" r="0" t="0"/>
          <a:stretch/>
        </p:blipFill>
        <p:spPr>
          <a:xfrm>
            <a:off x="971600" y="2996951"/>
            <a:ext cx="6803913" cy="2935262"/>
          </a:xfrm>
          <a:prstGeom prst="rect">
            <a:avLst/>
          </a:prstGeom>
          <a:noFill/>
          <a:ln>
            <a:noFill/>
          </a:ln>
        </p:spPr>
      </p:pic>
      <p:sp>
        <p:nvSpPr>
          <p:cNvPr id="1478" name="Shape 1478"/>
          <p:cNvSpPr/>
          <p:nvPr/>
        </p:nvSpPr>
        <p:spPr>
          <a:xfrm>
            <a:off x="3275856" y="5733255"/>
            <a:ext cx="2088232" cy="198957"/>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Shape 148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navigation sur le site ne provoque pas l'ouverture de fenêtres surgissantes (popups).</a:t>
            </a:r>
            <a:br>
              <a:rPr b="1" i="0" lang="fr-FR" sz="3240" u="none" cap="none" strike="noStrike">
                <a:solidFill>
                  <a:schemeClr val="dk1"/>
                </a:solidFill>
                <a:latin typeface="Century Gothic"/>
                <a:ea typeface="Century Gothic"/>
                <a:cs typeface="Century Gothic"/>
                <a:sym typeface="Century Gothic"/>
              </a:rPr>
            </a:br>
          </a:p>
        </p:txBody>
      </p:sp>
      <p:sp>
        <p:nvSpPr>
          <p:cNvPr id="1485" name="Shape 148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149</a:t>
            </a:r>
          </a:p>
        </p:txBody>
      </p:sp>
      <p:pic>
        <p:nvPicPr>
          <p:cNvPr id="1486" name="Shape 1486"/>
          <p:cNvPicPr preferRelativeResize="0"/>
          <p:nvPr/>
        </p:nvPicPr>
        <p:blipFill rotWithShape="1">
          <a:blip r:embed="rId3">
            <a:alphaModFix/>
          </a:blip>
          <a:srcRect b="0" l="0" r="0" t="0"/>
          <a:stretch/>
        </p:blipFill>
        <p:spPr>
          <a:xfrm>
            <a:off x="1115616" y="2204864"/>
            <a:ext cx="6304756" cy="4043049"/>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Shape 149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mécanismes de fermeture de fenêtres sont visuellement rattachées à leur contenu</a:t>
            </a:r>
          </a:p>
        </p:txBody>
      </p:sp>
      <p:sp>
        <p:nvSpPr>
          <p:cNvPr id="1492" name="Shape 149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150</a:t>
            </a:r>
          </a:p>
        </p:txBody>
      </p:sp>
      <p:sp>
        <p:nvSpPr>
          <p:cNvPr id="1493" name="Shape 1493"/>
          <p:cNvSpPr txBox="1"/>
          <p:nvPr/>
        </p:nvSpPr>
        <p:spPr>
          <a:xfrm>
            <a:off x="7101779" y="487076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151</a:t>
            </a:r>
          </a:p>
        </p:txBody>
      </p:sp>
      <p:sp>
        <p:nvSpPr>
          <p:cNvPr id="1494" name="Shape 1494"/>
          <p:cNvSpPr/>
          <p:nvPr/>
        </p:nvSpPr>
        <p:spPr>
          <a:xfrm>
            <a:off x="475927" y="4562985"/>
            <a:ext cx="6408712" cy="229501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Les mécanismes de fermetures de fenêtres sont immédiatement disponibles</a:t>
            </a:r>
          </a:p>
        </p:txBody>
      </p:sp>
      <p:sp>
        <p:nvSpPr>
          <p:cNvPr id="1495" name="Shape 1495"/>
          <p:cNvSpPr txBox="1"/>
          <p:nvPr/>
        </p:nvSpPr>
        <p:spPr>
          <a:xfrm>
            <a:off x="7101779" y="456298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496" name="Shape 1496"/>
          <p:cNvSpPr txBox="1"/>
          <p:nvPr/>
        </p:nvSpPr>
        <p:spPr>
          <a:xfrm>
            <a:off x="7093396" y="5792564"/>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497" name="Shape 1497"/>
          <p:cNvSpPr txBox="1"/>
          <p:nvPr/>
        </p:nvSpPr>
        <p:spPr>
          <a:xfrm>
            <a:off x="7777471" y="5792564"/>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498" name="Shape 1498"/>
          <p:cNvSpPr txBox="1"/>
          <p:nvPr/>
        </p:nvSpPr>
        <p:spPr>
          <a:xfrm>
            <a:off x="8461547" y="5792564"/>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pic>
        <p:nvPicPr>
          <p:cNvPr id="1499" name="Shape 1499"/>
          <p:cNvPicPr preferRelativeResize="0"/>
          <p:nvPr/>
        </p:nvPicPr>
        <p:blipFill rotWithShape="1">
          <a:blip r:embed="rId3">
            <a:alphaModFix/>
          </a:blip>
          <a:srcRect b="7489" l="0" r="0" t="0"/>
          <a:stretch/>
        </p:blipFill>
        <p:spPr>
          <a:xfrm>
            <a:off x="1636712" y="2420888"/>
            <a:ext cx="5868986" cy="149796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Shape 150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nouvelles fenêtres dimensionnées et les fenêtres modales sont dotées d'un bouton de fermeture explicite</a:t>
            </a:r>
          </a:p>
        </p:txBody>
      </p:sp>
      <p:sp>
        <p:nvSpPr>
          <p:cNvPr id="1505" name="Shape 150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152</a:t>
            </a:r>
          </a:p>
        </p:txBody>
      </p:sp>
      <p:sp>
        <p:nvSpPr>
          <p:cNvPr id="1506" name="Shape 1506"/>
          <p:cNvSpPr txBox="1"/>
          <p:nvPr/>
        </p:nvSpPr>
        <p:spPr>
          <a:xfrm>
            <a:off x="7101779" y="424083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153</a:t>
            </a:r>
          </a:p>
        </p:txBody>
      </p:sp>
      <p:sp>
        <p:nvSpPr>
          <p:cNvPr id="1507" name="Shape 1507"/>
          <p:cNvSpPr/>
          <p:nvPr/>
        </p:nvSpPr>
        <p:spPr>
          <a:xfrm>
            <a:off x="475927" y="3789039"/>
            <a:ext cx="6408712" cy="20882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Les mécanismes de fermetures de fenêtres sont affichés aux mêmes emplacements sur toutes les pages</a:t>
            </a:r>
          </a:p>
        </p:txBody>
      </p:sp>
      <p:sp>
        <p:nvSpPr>
          <p:cNvPr id="1508" name="Shape 1508"/>
          <p:cNvSpPr txBox="1"/>
          <p:nvPr/>
        </p:nvSpPr>
        <p:spPr>
          <a:xfrm>
            <a:off x="7101779" y="393305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509" name="Shape 1509"/>
          <p:cNvSpPr txBox="1"/>
          <p:nvPr/>
        </p:nvSpPr>
        <p:spPr>
          <a:xfrm>
            <a:off x="7093396" y="5162633"/>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1510" name="Shape 1510"/>
          <p:cNvSpPr txBox="1"/>
          <p:nvPr/>
        </p:nvSpPr>
        <p:spPr>
          <a:xfrm>
            <a:off x="7777471"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511" name="Shape 1511"/>
          <p:cNvSpPr txBox="1"/>
          <p:nvPr/>
        </p:nvSpPr>
        <p:spPr>
          <a:xfrm>
            <a:off x="8461547"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contenu de chaque page est organisé selon une structure de titres et sous-titres hiérarchisée.</a:t>
            </a:r>
          </a:p>
        </p:txBody>
      </p:sp>
      <p:sp>
        <p:nvSpPr>
          <p:cNvPr id="264" name="Shape 26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13</a:t>
            </a:r>
          </a:p>
        </p:txBody>
      </p:sp>
      <p:pic>
        <p:nvPicPr>
          <p:cNvPr id="265" name="Shape 265"/>
          <p:cNvPicPr preferRelativeResize="0"/>
          <p:nvPr/>
        </p:nvPicPr>
        <p:blipFill rotWithShape="1">
          <a:blip r:embed="rId3">
            <a:alphaModFix/>
          </a:blip>
          <a:srcRect b="0" l="0" r="0" t="0"/>
          <a:stretch/>
        </p:blipFill>
        <p:spPr>
          <a:xfrm>
            <a:off x="1403648" y="2708919"/>
            <a:ext cx="6349999" cy="25780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Shape 151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consultation du site ne redimensionne pas la fenêtre du navigateur.</a:t>
            </a:r>
            <a:br>
              <a:rPr b="1" i="0" lang="fr-FR" sz="3240" u="none" cap="none" strike="noStrike">
                <a:solidFill>
                  <a:schemeClr val="dk1"/>
                </a:solidFill>
                <a:latin typeface="Century Gothic"/>
                <a:ea typeface="Century Gothic"/>
                <a:cs typeface="Century Gothic"/>
                <a:sym typeface="Century Gothic"/>
              </a:rPr>
            </a:br>
          </a:p>
        </p:txBody>
      </p:sp>
      <p:sp>
        <p:nvSpPr>
          <p:cNvPr id="1518" name="Shape 15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154</a:t>
            </a:r>
          </a:p>
        </p:txBody>
      </p:sp>
      <p:sp>
        <p:nvSpPr>
          <p:cNvPr id="1519" name="Shape 1519"/>
          <p:cNvSpPr/>
          <p:nvPr/>
        </p:nvSpPr>
        <p:spPr>
          <a:xfrm>
            <a:off x="683568" y="2420888"/>
            <a:ext cx="7848871" cy="4032448"/>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C’est désagréable</a:t>
            </a: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4" name="Shape 1524"/>
        <p:cNvGrpSpPr/>
        <p:nvPr/>
      </p:nvGrpSpPr>
      <p:grpSpPr>
        <a:xfrm>
          <a:off x="0" y="0"/>
          <a:ext cx="0" cy="0"/>
          <a:chOff x="0" y="0"/>
          <a:chExt cx="0" cy="0"/>
        </a:xfrm>
      </p:grpSpPr>
      <p:sp>
        <p:nvSpPr>
          <p:cNvPr id="1525" name="Shape 152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focus clavier n'est ni supprimé ni masqué.</a:t>
            </a:r>
            <a:br>
              <a:rPr b="1" i="0" lang="fr-FR" sz="3240" u="none" cap="none" strike="noStrike">
                <a:solidFill>
                  <a:schemeClr val="dk1"/>
                </a:solidFill>
                <a:latin typeface="Century Gothic"/>
                <a:ea typeface="Century Gothic"/>
                <a:cs typeface="Century Gothic"/>
                <a:sym typeface="Century Gothic"/>
              </a:rPr>
            </a:br>
          </a:p>
        </p:txBody>
      </p:sp>
      <p:sp>
        <p:nvSpPr>
          <p:cNvPr id="1526" name="Shape 152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155</a:t>
            </a:r>
          </a:p>
        </p:txBody>
      </p:sp>
      <p:sp>
        <p:nvSpPr>
          <p:cNvPr id="1527" name="Shape 1527"/>
          <p:cNvSpPr/>
          <p:nvPr/>
        </p:nvSpPr>
        <p:spPr>
          <a:xfrm>
            <a:off x="683568" y="2420888"/>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{TAB}</a:t>
            </a:r>
          </a:p>
        </p:txBody>
      </p:sp>
      <p:sp>
        <p:nvSpPr>
          <p:cNvPr id="1528" name="Shape 1528"/>
          <p:cNvSpPr/>
          <p:nvPr/>
        </p:nvSpPr>
        <p:spPr>
          <a:xfrm>
            <a:off x="3707903" y="2780927"/>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pic>
        <p:nvPicPr>
          <p:cNvPr id="1529" name="Shape 1529"/>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1530" name="Shape 1530"/>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Mais ou est-il ?</a:t>
            </a: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Shape 153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est intégralement utilisable au clavier</a:t>
            </a:r>
          </a:p>
        </p:txBody>
      </p:sp>
      <p:sp>
        <p:nvSpPr>
          <p:cNvPr id="1537" name="Shape 153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156</a:t>
            </a:r>
          </a:p>
        </p:txBody>
      </p:sp>
      <p:pic>
        <p:nvPicPr>
          <p:cNvPr descr="keyboard black" id="1538" name="Shape 1538"/>
          <p:cNvPicPr preferRelativeResize="0"/>
          <p:nvPr/>
        </p:nvPicPr>
        <p:blipFill rotWithShape="1">
          <a:blip r:embed="rId3">
            <a:alphaModFix/>
          </a:blip>
          <a:srcRect b="0" l="0" r="0" t="0"/>
          <a:stretch/>
        </p:blipFill>
        <p:spPr>
          <a:xfrm>
            <a:off x="683568" y="4441796"/>
            <a:ext cx="4896543" cy="1811720"/>
          </a:xfrm>
          <a:prstGeom prst="rect">
            <a:avLst/>
          </a:prstGeom>
          <a:noFill/>
          <a:ln>
            <a:noFill/>
          </a:ln>
        </p:spPr>
      </p:pic>
      <p:pic>
        <p:nvPicPr>
          <p:cNvPr descr="Afficher l'image d'origine" id="1539" name="Shape 1539"/>
          <p:cNvPicPr preferRelativeResize="0"/>
          <p:nvPr/>
        </p:nvPicPr>
        <p:blipFill rotWithShape="1">
          <a:blip r:embed="rId4">
            <a:alphaModFix/>
          </a:blip>
          <a:srcRect b="0" l="0" r="0" t="0"/>
          <a:stretch/>
        </p:blipFill>
        <p:spPr>
          <a:xfrm>
            <a:off x="6588224" y="4509119"/>
            <a:ext cx="1993403" cy="1661170"/>
          </a:xfrm>
          <a:prstGeom prst="rect">
            <a:avLst/>
          </a:prstGeom>
          <a:noFill/>
          <a:ln>
            <a:noFill/>
          </a:ln>
        </p:spPr>
      </p:pic>
      <p:sp>
        <p:nvSpPr>
          <p:cNvPr id="1540" name="Shape 1540"/>
          <p:cNvSpPr/>
          <p:nvPr/>
        </p:nvSpPr>
        <p:spPr>
          <a:xfrm>
            <a:off x="3635896" y="2852935"/>
            <a:ext cx="2808311" cy="1368151"/>
          </a:xfrm>
          <a:prstGeom prst="wedgeRectCallout">
            <a:avLst>
              <a:gd fmla="val -20833" name="adj1"/>
              <a:gd fmla="val 62500"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Je devrais pouvoir faire autant de choses que toi sur internet !</a:t>
            </a:r>
          </a:p>
        </p:txBody>
      </p:sp>
      <p:sp>
        <p:nvSpPr>
          <p:cNvPr id="1541" name="Shape 1541"/>
          <p:cNvSpPr/>
          <p:nvPr/>
        </p:nvSpPr>
        <p:spPr>
          <a:xfrm>
            <a:off x="6876256" y="2886652"/>
            <a:ext cx="2016224" cy="1368151"/>
          </a:xfrm>
          <a:prstGeom prst="wedgeRectCallout">
            <a:avLst>
              <a:gd fmla="val -20833" name="adj1"/>
              <a:gd fmla="val 62500"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Mais moi j’ai le mouseover  ^.^</a:t>
            </a: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Shape 154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navigation au clavier s'effectue dans un ordre prévisible.</a:t>
            </a:r>
            <a:br>
              <a:rPr b="1" i="0" lang="fr-FR" sz="3240" u="none" cap="none" strike="noStrike">
                <a:solidFill>
                  <a:schemeClr val="dk1"/>
                </a:solidFill>
                <a:latin typeface="Century Gothic"/>
                <a:ea typeface="Century Gothic"/>
                <a:cs typeface="Century Gothic"/>
                <a:sym typeface="Century Gothic"/>
              </a:rPr>
            </a:br>
          </a:p>
        </p:txBody>
      </p:sp>
      <p:sp>
        <p:nvSpPr>
          <p:cNvPr id="1547" name="Shape 154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157</a:t>
            </a:r>
          </a:p>
        </p:txBody>
      </p:sp>
      <p:sp>
        <p:nvSpPr>
          <p:cNvPr id="1548" name="Shape 1548"/>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tabindex</a:t>
            </a:r>
          </a:p>
        </p:txBody>
      </p:sp>
      <p:pic>
        <p:nvPicPr>
          <p:cNvPr id="1549" name="Shape 1549"/>
          <p:cNvPicPr preferRelativeResize="0"/>
          <p:nvPr/>
        </p:nvPicPr>
        <p:blipFill rotWithShape="1">
          <a:blip r:embed="rId3">
            <a:alphaModFix/>
          </a:blip>
          <a:srcRect b="0" l="0" r="0" t="0"/>
          <a:stretch/>
        </p:blipFill>
        <p:spPr>
          <a:xfrm>
            <a:off x="1697825" y="3645023"/>
            <a:ext cx="1578029" cy="1368151"/>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Shape 155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ne comporte pas de liens internes vers des pages en construction.</a:t>
            </a:r>
            <a:br>
              <a:rPr b="1" i="0" lang="fr-FR" sz="3240" u="none" cap="none" strike="noStrike">
                <a:solidFill>
                  <a:schemeClr val="dk1"/>
                </a:solidFill>
                <a:latin typeface="Century Gothic"/>
                <a:ea typeface="Century Gothic"/>
                <a:cs typeface="Century Gothic"/>
                <a:sym typeface="Century Gothic"/>
              </a:rPr>
            </a:br>
          </a:p>
        </p:txBody>
      </p:sp>
      <p:sp>
        <p:nvSpPr>
          <p:cNvPr id="1556" name="Shape 155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158</a:t>
            </a:r>
          </a:p>
        </p:txBody>
      </p:sp>
      <p:pic>
        <p:nvPicPr>
          <p:cNvPr descr="Afficher l'image d'origine" id="1557" name="Shape 1557"/>
          <p:cNvPicPr preferRelativeResize="0"/>
          <p:nvPr/>
        </p:nvPicPr>
        <p:blipFill rotWithShape="1">
          <a:blip r:embed="rId3">
            <a:alphaModFix/>
          </a:blip>
          <a:srcRect b="0" l="0" r="0" t="0"/>
          <a:stretch/>
        </p:blipFill>
        <p:spPr>
          <a:xfrm>
            <a:off x="2555775" y="2636911"/>
            <a:ext cx="3295649" cy="34575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sp>
        <p:nvSpPr>
          <p:cNvPr id="1563" name="Shape 156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page affiche une information permettant de connaître son emplacement dans l'arborescence du site.</a:t>
            </a:r>
            <a:br>
              <a:rPr b="1" i="0" lang="fr-FR" sz="3240" u="none" cap="none" strike="noStrike">
                <a:solidFill>
                  <a:schemeClr val="dk1"/>
                </a:solidFill>
                <a:latin typeface="Century Gothic"/>
                <a:ea typeface="Century Gothic"/>
                <a:cs typeface="Century Gothic"/>
                <a:sym typeface="Century Gothic"/>
              </a:rPr>
            </a:br>
          </a:p>
        </p:txBody>
      </p:sp>
      <p:sp>
        <p:nvSpPr>
          <p:cNvPr id="1564" name="Shape 156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159</a:t>
            </a:r>
          </a:p>
        </p:txBody>
      </p:sp>
      <p:pic>
        <p:nvPicPr>
          <p:cNvPr descr="Capture d’écran 2015-10-04 à 01.12.42.png" id="1565" name="Shape 1565"/>
          <p:cNvPicPr preferRelativeResize="0"/>
          <p:nvPr/>
        </p:nvPicPr>
        <p:blipFill rotWithShape="1">
          <a:blip r:embed="rId3">
            <a:alphaModFix/>
          </a:blip>
          <a:srcRect b="0" l="0" r="0" t="0"/>
          <a:stretch/>
        </p:blipFill>
        <p:spPr>
          <a:xfrm>
            <a:off x="1187624" y="2996951"/>
            <a:ext cx="6756400" cy="25908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Shape 157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 moteur de recherche interne</a:t>
            </a:r>
          </a:p>
        </p:txBody>
      </p:sp>
      <p:sp>
        <p:nvSpPr>
          <p:cNvPr id="1571" name="Shape 157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160</a:t>
            </a:r>
          </a:p>
        </p:txBody>
      </p:sp>
      <p:pic>
        <p:nvPicPr>
          <p:cNvPr id="1572" name="Shape 1572"/>
          <p:cNvPicPr preferRelativeResize="0"/>
          <p:nvPr/>
        </p:nvPicPr>
        <p:blipFill rotWithShape="1">
          <a:blip r:embed="rId3">
            <a:alphaModFix/>
          </a:blip>
          <a:srcRect b="0" l="0" r="0" t="0"/>
          <a:stretch/>
        </p:blipFill>
        <p:spPr>
          <a:xfrm>
            <a:off x="598943" y="2204864"/>
            <a:ext cx="7350595" cy="406305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Shape 157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page des résultats de recherche indique le nombre de résultats, le nombre de pages de résultats, et le nombre de résultats par page.</a:t>
            </a:r>
            <a:br>
              <a:rPr b="1" i="0" lang="fr-FR" sz="3240" u="none" cap="none" strike="noStrike">
                <a:solidFill>
                  <a:schemeClr val="dk1"/>
                </a:solidFill>
                <a:latin typeface="Century Gothic"/>
                <a:ea typeface="Century Gothic"/>
                <a:cs typeface="Century Gothic"/>
                <a:sym typeface="Century Gothic"/>
              </a:rPr>
            </a:br>
          </a:p>
        </p:txBody>
      </p:sp>
      <p:sp>
        <p:nvSpPr>
          <p:cNvPr id="1579" name="Shape 15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161</a:t>
            </a:r>
          </a:p>
        </p:txBody>
      </p:sp>
      <p:pic>
        <p:nvPicPr>
          <p:cNvPr descr="Capture d’écran 2015-10-04 à 21.06.48.png" id="1580" name="Shape 1580"/>
          <p:cNvPicPr preferRelativeResize="0"/>
          <p:nvPr/>
        </p:nvPicPr>
        <p:blipFill rotWithShape="1">
          <a:blip r:embed="rId3">
            <a:alphaModFix/>
          </a:blip>
          <a:srcRect b="0" l="0" r="0" t="0"/>
          <a:stretch/>
        </p:blipFill>
        <p:spPr>
          <a:xfrm>
            <a:off x="539552" y="4221087"/>
            <a:ext cx="6375399" cy="1511299"/>
          </a:xfrm>
          <a:prstGeom prst="rect">
            <a:avLst/>
          </a:prstGeom>
          <a:noFill/>
          <a:ln>
            <a:noFill/>
          </a:ln>
        </p:spPr>
      </p:pic>
      <p:pic>
        <p:nvPicPr>
          <p:cNvPr descr="Capture d’écran 2015-10-04 à 21.06.58.png" id="1581" name="Shape 1581"/>
          <p:cNvPicPr preferRelativeResize="0"/>
          <p:nvPr/>
        </p:nvPicPr>
        <p:blipFill rotWithShape="1">
          <a:blip r:embed="rId4">
            <a:alphaModFix/>
          </a:blip>
          <a:srcRect b="0" l="0" r="0" t="0"/>
          <a:stretch/>
        </p:blipFill>
        <p:spPr>
          <a:xfrm>
            <a:off x="2267743" y="2924943"/>
            <a:ext cx="6438900" cy="110489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Shape 158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page de résultats de recherche peut être atteint via une adresse Web</a:t>
            </a:r>
          </a:p>
        </p:txBody>
      </p:sp>
      <p:sp>
        <p:nvSpPr>
          <p:cNvPr id="1587" name="Shape 158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162</a:t>
            </a:r>
          </a:p>
        </p:txBody>
      </p:sp>
      <p:pic>
        <p:nvPicPr>
          <p:cNvPr id="1588" name="Shape 1588"/>
          <p:cNvPicPr preferRelativeResize="0"/>
          <p:nvPr/>
        </p:nvPicPr>
        <p:blipFill rotWithShape="1">
          <a:blip r:embed="rId3">
            <a:alphaModFix/>
          </a:blip>
          <a:srcRect b="0" l="0" r="0" t="0"/>
          <a:stretch/>
        </p:blipFill>
        <p:spPr>
          <a:xfrm>
            <a:off x="1115616" y="2372526"/>
            <a:ext cx="5721647" cy="4302636"/>
          </a:xfrm>
          <a:prstGeom prst="rect">
            <a:avLst/>
          </a:prstGeom>
          <a:noFill/>
          <a:ln>
            <a:noFill/>
          </a:ln>
        </p:spPr>
      </p:pic>
      <p:pic>
        <p:nvPicPr>
          <p:cNvPr id="1589" name="Shape 1589"/>
          <p:cNvPicPr preferRelativeResize="0"/>
          <p:nvPr/>
        </p:nvPicPr>
        <p:blipFill rotWithShape="1">
          <a:blip r:embed="rId4">
            <a:alphaModFix/>
          </a:blip>
          <a:srcRect b="0" l="0" r="0" t="0"/>
          <a:stretch/>
        </p:blipFill>
        <p:spPr>
          <a:xfrm>
            <a:off x="251519" y="2161555"/>
            <a:ext cx="6794162" cy="763388"/>
          </a:xfrm>
          <a:prstGeom prst="rect">
            <a:avLst/>
          </a:prstGeom>
          <a:noFill/>
          <a:ln>
            <a:noFill/>
          </a:ln>
        </p:spPr>
      </p:pic>
      <p:sp>
        <p:nvSpPr>
          <p:cNvPr id="1590" name="Shape 1590"/>
          <p:cNvSpPr/>
          <p:nvPr/>
        </p:nvSpPr>
        <p:spPr>
          <a:xfrm>
            <a:off x="3976439" y="2372526"/>
            <a:ext cx="2107727" cy="33639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1591" name="Shape 1591"/>
          <p:cNvSpPr/>
          <p:nvPr/>
        </p:nvSpPr>
        <p:spPr>
          <a:xfrm>
            <a:off x="3347864" y="3962083"/>
            <a:ext cx="1053863" cy="336392"/>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Shape 159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plan du site est accessible depuis chaque page</a:t>
            </a:r>
          </a:p>
        </p:txBody>
      </p:sp>
      <p:sp>
        <p:nvSpPr>
          <p:cNvPr id="1597" name="Shape 159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163</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n'impose pas de redirection ou de rafraîchissement automatique côté client.</a:t>
            </a:r>
          </a:p>
        </p:txBody>
      </p:sp>
      <p:sp>
        <p:nvSpPr>
          <p:cNvPr id="272" name="Shape 27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14</a:t>
            </a:r>
          </a:p>
        </p:txBody>
      </p:sp>
      <p:sp>
        <p:nvSpPr>
          <p:cNvPr id="273" name="Shape 273"/>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http-equiv="refresh"</a:t>
            </a:r>
          </a:p>
        </p:txBody>
      </p:sp>
      <p:grpSp>
        <p:nvGrpSpPr>
          <p:cNvPr id="274" name="Shape 274"/>
          <p:cNvGrpSpPr/>
          <p:nvPr/>
        </p:nvGrpSpPr>
        <p:grpSpPr>
          <a:xfrm>
            <a:off x="3131840" y="2708919"/>
            <a:ext cx="2160000" cy="2160000"/>
            <a:chOff x="3131840" y="2708919"/>
            <a:chExt cx="2160000" cy="2160000"/>
          </a:xfrm>
        </p:grpSpPr>
        <p:sp>
          <p:nvSpPr>
            <p:cNvPr id="275" name="Shape 275"/>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276" name="Shape 276"/>
            <p:cNvCxnSpPr>
              <a:endCxn id="275"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300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Shape 16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blocs de navigation de même nature sont affichés aux mêmes emplacements sur toutes les pages.</a:t>
            </a:r>
          </a:p>
        </p:txBody>
      </p:sp>
      <p:sp>
        <p:nvSpPr>
          <p:cNvPr id="1604" name="Shape 16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164</a:t>
            </a: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Shape 161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icônes de navigation sont accompagnées d'une légende explicite.</a:t>
            </a:r>
            <a:br>
              <a:rPr b="1" i="0" lang="fr-FR" sz="3240" u="none" cap="none" strike="noStrike">
                <a:solidFill>
                  <a:schemeClr val="dk1"/>
                </a:solidFill>
                <a:latin typeface="Century Gothic"/>
                <a:ea typeface="Century Gothic"/>
                <a:cs typeface="Century Gothic"/>
                <a:sym typeface="Century Gothic"/>
              </a:rPr>
            </a:br>
          </a:p>
        </p:txBody>
      </p:sp>
      <p:sp>
        <p:nvSpPr>
          <p:cNvPr id="1611" name="Shape 16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165</a:t>
            </a:r>
          </a:p>
        </p:txBody>
      </p:sp>
      <p:pic>
        <p:nvPicPr>
          <p:cNvPr descr="Capture d’écran 2015-10-04 à 21.01.34.png" id="1612" name="Shape 1612"/>
          <p:cNvPicPr preferRelativeResize="0"/>
          <p:nvPr/>
        </p:nvPicPr>
        <p:blipFill rotWithShape="1">
          <a:blip r:embed="rId3">
            <a:alphaModFix/>
          </a:blip>
          <a:srcRect b="0" l="0" r="0" t="0"/>
          <a:stretch/>
        </p:blipFill>
        <p:spPr>
          <a:xfrm>
            <a:off x="4139951" y="4509119"/>
            <a:ext cx="4127500" cy="889000"/>
          </a:xfrm>
          <a:prstGeom prst="rect">
            <a:avLst/>
          </a:prstGeom>
          <a:noFill/>
          <a:ln>
            <a:noFill/>
          </a:ln>
        </p:spPr>
      </p:pic>
      <p:pic>
        <p:nvPicPr>
          <p:cNvPr descr="Capture d’écran 2015-10-04 à 21.02.17.png" id="1613" name="Shape 1613"/>
          <p:cNvPicPr preferRelativeResize="0"/>
          <p:nvPr/>
        </p:nvPicPr>
        <p:blipFill rotWithShape="1">
          <a:blip r:embed="rId4">
            <a:alphaModFix/>
          </a:blip>
          <a:srcRect b="0" l="0" r="0" t="0"/>
          <a:stretch/>
        </p:blipFill>
        <p:spPr>
          <a:xfrm>
            <a:off x="1043608" y="4221087"/>
            <a:ext cx="2286000" cy="160019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8" name="Shape 1618"/>
        <p:cNvGrpSpPr/>
        <p:nvPr/>
      </p:nvGrpSpPr>
      <p:grpSpPr>
        <a:xfrm>
          <a:off x="0" y="0"/>
          <a:ext cx="0" cy="0"/>
          <a:chOff x="0" y="0"/>
          <a:chExt cx="0" cy="0"/>
        </a:xfrm>
      </p:grpSpPr>
      <p:sp>
        <p:nvSpPr>
          <p:cNvPr id="1619" name="Shape 161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liens provoquant l'ouverture d'un logiciel externe ont un libellé explicite</a:t>
            </a:r>
          </a:p>
        </p:txBody>
      </p:sp>
      <p:sp>
        <p:nvSpPr>
          <p:cNvPr id="1620" name="Shape 162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166</a:t>
            </a: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Shape 162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Si le site n'est pas réservé à un public spécifique, l'accès aux contenus est immédiat.</a:t>
            </a:r>
          </a:p>
        </p:txBody>
      </p:sp>
      <p:sp>
        <p:nvSpPr>
          <p:cNvPr id="1627" name="Shape 162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167</a:t>
            </a: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2" name="Shape 1632"/>
        <p:cNvGrpSpPr/>
        <p:nvPr/>
      </p:nvGrpSpPr>
      <p:grpSpPr>
        <a:xfrm>
          <a:off x="0" y="0"/>
          <a:ext cx="0" cy="0"/>
          <a:chOff x="0" y="0"/>
          <a:chExt cx="0" cy="0"/>
        </a:xfrm>
      </p:grpSpPr>
      <p:sp>
        <p:nvSpPr>
          <p:cNvPr id="1633" name="Shape 163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page contient des liens d'accès rapide placés au début du code source.</a:t>
            </a:r>
            <a:br>
              <a:rPr b="1" i="0" lang="fr-FR" sz="3240" u="none" cap="none" strike="noStrike">
                <a:solidFill>
                  <a:schemeClr val="dk1"/>
                </a:solidFill>
                <a:latin typeface="Century Gothic"/>
                <a:ea typeface="Century Gothic"/>
                <a:cs typeface="Century Gothic"/>
                <a:sym typeface="Century Gothic"/>
              </a:rPr>
            </a:br>
          </a:p>
        </p:txBody>
      </p:sp>
      <p:sp>
        <p:nvSpPr>
          <p:cNvPr id="1634" name="Shape 163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168</a:t>
            </a:r>
          </a:p>
        </p:txBody>
      </p:sp>
      <p:pic>
        <p:nvPicPr>
          <p:cNvPr descr="Capture d’écran 2015-10-04 à 21.04.03.png" id="1635" name="Shape 1635"/>
          <p:cNvPicPr preferRelativeResize="0"/>
          <p:nvPr/>
        </p:nvPicPr>
        <p:blipFill rotWithShape="1">
          <a:blip r:embed="rId3">
            <a:alphaModFix/>
          </a:blip>
          <a:srcRect b="0" l="0" r="0" t="0"/>
          <a:stretch/>
        </p:blipFill>
        <p:spPr>
          <a:xfrm>
            <a:off x="395536" y="2132856"/>
            <a:ext cx="7823199" cy="3187699"/>
          </a:xfrm>
          <a:prstGeom prst="rect">
            <a:avLst/>
          </a:prstGeom>
          <a:noFill/>
          <a:ln>
            <a:noFill/>
          </a:ln>
        </p:spPr>
      </p:pic>
      <p:pic>
        <p:nvPicPr>
          <p:cNvPr descr="Capture d’écran 2015-10-04 à 21.05.05.png" id="1636" name="Shape 1636"/>
          <p:cNvPicPr preferRelativeResize="0"/>
          <p:nvPr/>
        </p:nvPicPr>
        <p:blipFill rotWithShape="1">
          <a:blip r:embed="rId4">
            <a:alphaModFix/>
          </a:blip>
          <a:srcRect b="0" l="0" r="0" t="0"/>
          <a:stretch/>
        </p:blipFill>
        <p:spPr>
          <a:xfrm>
            <a:off x="1259632" y="3501007"/>
            <a:ext cx="7391399" cy="29591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0" name="Shape 1640"/>
        <p:cNvGrpSpPr/>
        <p:nvPr/>
      </p:nvGrpSpPr>
      <p:grpSpPr>
        <a:xfrm>
          <a:off x="0" y="0"/>
          <a:ext cx="0" cy="0"/>
          <a:chOff x="0" y="0"/>
          <a:chExt cx="0" cy="0"/>
        </a:xfrm>
      </p:grpSpPr>
      <p:pic>
        <p:nvPicPr>
          <p:cNvPr id="1641" name="Shape 1641"/>
          <p:cNvPicPr preferRelativeResize="0"/>
          <p:nvPr/>
        </p:nvPicPr>
        <p:blipFill rotWithShape="1">
          <a:blip r:embed="rId3">
            <a:alphaModFix/>
          </a:blip>
          <a:srcRect b="0" l="0" r="0" t="0"/>
          <a:stretch/>
        </p:blipFill>
        <p:spPr>
          <a:xfrm>
            <a:off x="0" y="-10366"/>
            <a:ext cx="9144000" cy="6868364"/>
          </a:xfrm>
          <a:prstGeom prst="rect">
            <a:avLst/>
          </a:prstGeom>
          <a:noFill/>
          <a:ln>
            <a:noFill/>
          </a:ln>
        </p:spPr>
      </p:pic>
      <p:sp>
        <p:nvSpPr>
          <p:cNvPr id="1642" name="Shape 1642"/>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Newsletter</a:t>
            </a:r>
          </a:p>
        </p:txBody>
      </p:sp>
      <p:sp>
        <p:nvSpPr>
          <p:cNvPr id="1643" name="Shape 1643"/>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Shape 164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lien de désinscription est présent dans chaque newsletter.</a:t>
            </a:r>
          </a:p>
        </p:txBody>
      </p:sp>
      <p:sp>
        <p:nvSpPr>
          <p:cNvPr id="1650" name="Shape 165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169</a:t>
            </a:r>
          </a:p>
          <a:p>
            <a:pPr indent="0" lvl="0" marL="0" marR="0" rtl="0" algn="ctr">
              <a:spcBef>
                <a:spcPts val="1080"/>
              </a:spcBef>
              <a:buClr>
                <a:schemeClr val="dk1"/>
              </a:buClr>
              <a:buSzPct val="25000"/>
              <a:buFont typeface="Arial"/>
              <a:buNone/>
            </a:pPr>
            <a:r>
              <a:t/>
            </a:r>
            <a:endParaRPr b="1" i="0" sz="5400" u="none" cap="none" strike="noStrike">
              <a:solidFill>
                <a:schemeClr val="dk1"/>
              </a:solidFill>
              <a:latin typeface="Century Gothic"/>
              <a:ea typeface="Century Gothic"/>
              <a:cs typeface="Century Gothic"/>
              <a:sym typeface="Century Gothic"/>
            </a:endParaRPr>
          </a:p>
        </p:txBody>
      </p:sp>
      <p:pic>
        <p:nvPicPr>
          <p:cNvPr descr="Capture d’écran 2015-10-04 à 21.18.01.png" id="1651" name="Shape 1651"/>
          <p:cNvPicPr preferRelativeResize="0"/>
          <p:nvPr/>
        </p:nvPicPr>
        <p:blipFill rotWithShape="1">
          <a:blip r:embed="rId3">
            <a:alphaModFix/>
          </a:blip>
          <a:srcRect b="0" l="0" r="0" t="0"/>
          <a:stretch/>
        </p:blipFill>
        <p:spPr>
          <a:xfrm>
            <a:off x="1403648" y="3140967"/>
            <a:ext cx="5892799" cy="1231899"/>
          </a:xfrm>
          <a:prstGeom prst="rect">
            <a:avLst/>
          </a:prstGeom>
          <a:noFill/>
          <a:ln>
            <a:noFill/>
          </a:ln>
        </p:spPr>
      </p:pic>
      <p:pic>
        <p:nvPicPr>
          <p:cNvPr descr="Capture d’écran 2015-10-04 à 21.18.31.png" id="1652" name="Shape 1652"/>
          <p:cNvPicPr preferRelativeResize="0"/>
          <p:nvPr/>
        </p:nvPicPr>
        <p:blipFill rotWithShape="1">
          <a:blip r:embed="rId4">
            <a:alphaModFix/>
          </a:blip>
          <a:srcRect b="0" l="0" r="0" t="0"/>
          <a:stretch/>
        </p:blipFill>
        <p:spPr>
          <a:xfrm>
            <a:off x="107504" y="5085183"/>
            <a:ext cx="8013700" cy="7112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Shape 165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désinscription depuis une newsletter ne demande pas de confirmation par courriel</a:t>
            </a:r>
          </a:p>
        </p:txBody>
      </p:sp>
      <p:sp>
        <p:nvSpPr>
          <p:cNvPr id="1658" name="Shape 165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170</a:t>
            </a: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sp>
        <p:nvSpPr>
          <p:cNvPr id="1663" name="Shape 166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L'inscription aux newsletters est soumise à un processus de confirmation</a:t>
            </a:r>
          </a:p>
        </p:txBody>
      </p:sp>
      <p:sp>
        <p:nvSpPr>
          <p:cNvPr id="1664" name="Shape 166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171</a:t>
            </a: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Shape 167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désinscription aux newsletters est possible depuis le site</a:t>
            </a:r>
            <a:br>
              <a:rPr b="1" i="0" lang="fr-FR" sz="3240" u="none" cap="none" strike="noStrike">
                <a:solidFill>
                  <a:schemeClr val="dk1"/>
                </a:solidFill>
                <a:latin typeface="Century Gothic"/>
                <a:ea typeface="Century Gothic"/>
                <a:cs typeface="Century Gothic"/>
                <a:sym typeface="Century Gothic"/>
              </a:rPr>
            </a:br>
          </a:p>
        </p:txBody>
      </p:sp>
      <p:sp>
        <p:nvSpPr>
          <p:cNvPr id="1671" name="Shape 167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172</a:t>
            </a:r>
          </a:p>
        </p:txBody>
      </p:sp>
      <p:pic>
        <p:nvPicPr>
          <p:cNvPr descr="Capture d’écran 2015-10-04 à 21.27.07.png" id="1672" name="Shape 1672"/>
          <p:cNvPicPr preferRelativeResize="0"/>
          <p:nvPr/>
        </p:nvPicPr>
        <p:blipFill rotWithShape="1">
          <a:blip r:embed="rId3">
            <a:alphaModFix/>
          </a:blip>
          <a:srcRect b="0" l="0" r="0" t="0"/>
          <a:stretch/>
        </p:blipFill>
        <p:spPr>
          <a:xfrm>
            <a:off x="1259632" y="2060848"/>
            <a:ext cx="5067300" cy="3670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dates sont présentées dans des formats explicites</a:t>
            </a:r>
            <a:br>
              <a:rPr b="1" i="0" lang="fr-FR" sz="3240" u="none" cap="none" strike="noStrike">
                <a:solidFill>
                  <a:schemeClr val="dk1"/>
                </a:solidFill>
                <a:latin typeface="Century Gothic"/>
                <a:ea typeface="Century Gothic"/>
                <a:cs typeface="Century Gothic"/>
                <a:sym typeface="Century Gothic"/>
              </a:rPr>
            </a:br>
          </a:p>
        </p:txBody>
      </p:sp>
      <p:sp>
        <p:nvSpPr>
          <p:cNvPr id="283" name="Shape 28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15</a:t>
            </a:r>
          </a:p>
        </p:txBody>
      </p:sp>
      <p:pic>
        <p:nvPicPr>
          <p:cNvPr id="284" name="Shape 284"/>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pic>
        <p:nvPicPr>
          <p:cNvPr id="285" name="Shape 285"/>
          <p:cNvPicPr preferRelativeResize="0"/>
          <p:nvPr/>
        </p:nvPicPr>
        <p:blipFill rotWithShape="1">
          <a:blip r:embed="rId3">
            <a:alphaModFix/>
          </a:blip>
          <a:srcRect b="0" l="0" r="0" t="0"/>
          <a:stretch/>
        </p:blipFill>
        <p:spPr>
          <a:xfrm>
            <a:off x="7164288" y="4725144"/>
            <a:ext cx="1481584" cy="1481584"/>
          </a:xfrm>
          <a:prstGeom prst="rect">
            <a:avLst/>
          </a:prstGeom>
          <a:noFill/>
          <a:ln>
            <a:noFill/>
          </a:ln>
        </p:spPr>
      </p:pic>
      <p:sp>
        <p:nvSpPr>
          <p:cNvPr id="286" name="Shape 286"/>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1/8/2016</a:t>
            </a:r>
          </a:p>
        </p:txBody>
      </p:sp>
      <p:sp>
        <p:nvSpPr>
          <p:cNvPr id="287" name="Shape 287"/>
          <p:cNvSpPr/>
          <p:nvPr/>
        </p:nvSpPr>
        <p:spPr>
          <a:xfrm>
            <a:off x="1979711" y="5085183"/>
            <a:ext cx="2232248" cy="1296143"/>
          </a:xfrm>
          <a:prstGeom prst="wedgeRectCallout">
            <a:avLst>
              <a:gd fmla="val -63267"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C’st le 1</a:t>
            </a:r>
            <a:r>
              <a:rPr baseline="30000" lang="fr-FR" sz="2000">
                <a:solidFill>
                  <a:schemeClr val="dk1"/>
                </a:solidFill>
                <a:latin typeface="Century Gothic"/>
                <a:ea typeface="Century Gothic"/>
                <a:cs typeface="Century Gothic"/>
                <a:sym typeface="Century Gothic"/>
              </a:rPr>
              <a:t>er</a:t>
            </a:r>
            <a:r>
              <a:rPr lang="fr-FR" sz="2000">
                <a:solidFill>
                  <a:schemeClr val="dk1"/>
                </a:solidFill>
                <a:latin typeface="Century Gothic"/>
                <a:ea typeface="Century Gothic"/>
                <a:cs typeface="Century Gothic"/>
                <a:sym typeface="Century Gothic"/>
              </a:rPr>
              <a:t> Aout ? </a:t>
            </a:r>
          </a:p>
        </p:txBody>
      </p:sp>
      <p:sp>
        <p:nvSpPr>
          <p:cNvPr id="288" name="Shape 288"/>
          <p:cNvSpPr/>
          <p:nvPr/>
        </p:nvSpPr>
        <p:spPr>
          <a:xfrm>
            <a:off x="4716016" y="5085183"/>
            <a:ext cx="2232248" cy="1296143"/>
          </a:xfrm>
          <a:prstGeom prst="wedgeRectCallout">
            <a:avLst>
              <a:gd fmla="val 61142"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Duh ! It’s the 8th of January</a:t>
            </a: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sp>
        <p:nvSpPr>
          <p:cNvPr id="1678" name="Shape 167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dernière newsletter envoyée est disponible en ligne.</a:t>
            </a:r>
          </a:p>
        </p:txBody>
      </p:sp>
      <p:sp>
        <p:nvSpPr>
          <p:cNvPr id="1679" name="Shape 16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173</a:t>
            </a:r>
          </a:p>
        </p:txBody>
      </p:sp>
      <p:pic>
        <p:nvPicPr>
          <p:cNvPr descr="Capture d’écran 2015-10-04 à 21.57.37.png" id="1680" name="Shape 1680"/>
          <p:cNvPicPr preferRelativeResize="0"/>
          <p:nvPr/>
        </p:nvPicPr>
        <p:blipFill rotWithShape="1">
          <a:blip r:embed="rId3">
            <a:alphaModFix/>
          </a:blip>
          <a:srcRect b="0" l="0" r="0" t="0"/>
          <a:stretch/>
        </p:blipFill>
        <p:spPr>
          <a:xfrm>
            <a:off x="683568" y="2420888"/>
            <a:ext cx="7740351" cy="3489718"/>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Shape 168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archives de newsletters sont disponibles en ligne.</a:t>
            </a:r>
          </a:p>
        </p:txBody>
      </p:sp>
      <p:sp>
        <p:nvSpPr>
          <p:cNvPr id="1687" name="Shape 168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174</a:t>
            </a: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Shape 169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fréquence d'envoi des newsletters est consultable avant l'abonnement.</a:t>
            </a:r>
            <a:br>
              <a:rPr b="1" i="0" lang="fr-FR" sz="3240" u="none" cap="none" strike="noStrike">
                <a:solidFill>
                  <a:schemeClr val="dk1"/>
                </a:solidFill>
                <a:latin typeface="Century Gothic"/>
                <a:ea typeface="Century Gothic"/>
                <a:cs typeface="Century Gothic"/>
                <a:sym typeface="Century Gothic"/>
              </a:rPr>
            </a:br>
          </a:p>
        </p:txBody>
      </p:sp>
      <p:sp>
        <p:nvSpPr>
          <p:cNvPr id="1694" name="Shape 169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175</a:t>
            </a:r>
          </a:p>
        </p:txBody>
      </p:sp>
      <p:pic>
        <p:nvPicPr>
          <p:cNvPr descr="Capture d’écran 2015-10-04 à 21.58.24.png" id="1695" name="Shape 1695"/>
          <p:cNvPicPr preferRelativeResize="0"/>
          <p:nvPr/>
        </p:nvPicPr>
        <p:blipFill rotWithShape="1">
          <a:blip r:embed="rId3">
            <a:alphaModFix/>
          </a:blip>
          <a:srcRect b="0" l="0" r="0" t="0"/>
          <a:stretch/>
        </p:blipFill>
        <p:spPr>
          <a:xfrm>
            <a:off x="1331640" y="2348880"/>
            <a:ext cx="5524500" cy="32258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Shape 170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charte graphique est cohérente sur l'ensemble du site.</a:t>
            </a:r>
            <a:br>
              <a:rPr b="1" i="0" lang="fr-FR" sz="3240" u="none" cap="none" strike="noStrike">
                <a:solidFill>
                  <a:schemeClr val="dk1"/>
                </a:solidFill>
                <a:latin typeface="Century Gothic"/>
                <a:ea typeface="Century Gothic"/>
                <a:cs typeface="Century Gothic"/>
                <a:sym typeface="Century Gothic"/>
              </a:rPr>
            </a:br>
          </a:p>
        </p:txBody>
      </p:sp>
      <p:sp>
        <p:nvSpPr>
          <p:cNvPr id="1702" name="Shape 170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176</a:t>
            </a: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7" name="Shape 1707"/>
        <p:cNvGrpSpPr/>
        <p:nvPr/>
      </p:nvGrpSpPr>
      <p:grpSpPr>
        <a:xfrm>
          <a:off x="0" y="0"/>
          <a:ext cx="0" cy="0"/>
          <a:chOff x="0" y="0"/>
          <a:chExt cx="0" cy="0"/>
        </a:xfrm>
      </p:grpSpPr>
      <p:sp>
        <p:nvSpPr>
          <p:cNvPr id="1708" name="Shape 170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taille des polices destinées à l'affichage écran est exprimée en taille variable et non en taille fixe.</a:t>
            </a:r>
            <a:br>
              <a:rPr b="1" i="0" lang="fr-FR" sz="3240" u="none" cap="none" strike="noStrike">
                <a:solidFill>
                  <a:schemeClr val="dk1"/>
                </a:solidFill>
                <a:latin typeface="Century Gothic"/>
                <a:ea typeface="Century Gothic"/>
                <a:cs typeface="Century Gothic"/>
                <a:sym typeface="Century Gothic"/>
              </a:rPr>
            </a:br>
          </a:p>
        </p:txBody>
      </p:sp>
      <p:sp>
        <p:nvSpPr>
          <p:cNvPr id="1709" name="Shape 170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177</a:t>
            </a:r>
          </a:p>
        </p:txBody>
      </p:sp>
      <p:sp>
        <p:nvSpPr>
          <p:cNvPr id="1710" name="Shape 1710"/>
          <p:cNvSpPr/>
          <p:nvPr/>
        </p:nvSpPr>
        <p:spPr>
          <a:xfrm>
            <a:off x="683568" y="3284983"/>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em, %</a:t>
            </a:r>
          </a:p>
        </p:txBody>
      </p:sp>
      <p:sp>
        <p:nvSpPr>
          <p:cNvPr id="1711" name="Shape 1711"/>
          <p:cNvSpPr/>
          <p:nvPr/>
        </p:nvSpPr>
        <p:spPr>
          <a:xfrm>
            <a:off x="3707903" y="3645023"/>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Shape 171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une feuille de styles dédiée à l'impression.</a:t>
            </a:r>
            <a:br>
              <a:rPr b="1" i="0" lang="fr-FR" sz="3240" u="none" cap="none" strike="noStrike">
                <a:solidFill>
                  <a:schemeClr val="dk1"/>
                </a:solidFill>
                <a:latin typeface="Century Gothic"/>
                <a:ea typeface="Century Gothic"/>
                <a:cs typeface="Century Gothic"/>
                <a:sym typeface="Century Gothic"/>
              </a:rPr>
            </a:br>
          </a:p>
        </p:txBody>
      </p:sp>
      <p:sp>
        <p:nvSpPr>
          <p:cNvPr id="1718" name="Shape 17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178</a:t>
            </a:r>
          </a:p>
        </p:txBody>
      </p:sp>
      <p:pic>
        <p:nvPicPr>
          <p:cNvPr descr="Capture d’écran 2015-10-04 à 00.33.32.png" id="1719" name="Shape 1719"/>
          <p:cNvPicPr preferRelativeResize="0"/>
          <p:nvPr/>
        </p:nvPicPr>
        <p:blipFill rotWithShape="1">
          <a:blip r:embed="rId3">
            <a:alphaModFix/>
          </a:blip>
          <a:srcRect b="0" l="0" r="0" t="0"/>
          <a:stretch/>
        </p:blipFill>
        <p:spPr>
          <a:xfrm>
            <a:off x="1331640" y="2492896"/>
            <a:ext cx="6228183" cy="3580599"/>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Shape 172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contenu de chaque page est disponible à l'impression sans blocs de navigation.</a:t>
            </a:r>
          </a:p>
        </p:txBody>
      </p:sp>
      <p:sp>
        <p:nvSpPr>
          <p:cNvPr id="1726" name="Shape 172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179</a:t>
            </a: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Shape 173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Une famille générique de police est indiquée comme dernier élément de substitution.</a:t>
            </a:r>
            <a:br>
              <a:rPr b="1" i="0" lang="fr-FR" sz="3240" u="none" cap="none" strike="noStrike">
                <a:solidFill>
                  <a:schemeClr val="dk1"/>
                </a:solidFill>
                <a:latin typeface="Century Gothic"/>
                <a:ea typeface="Century Gothic"/>
                <a:cs typeface="Century Gothic"/>
                <a:sym typeface="Century Gothic"/>
              </a:rPr>
            </a:br>
          </a:p>
        </p:txBody>
      </p:sp>
      <p:sp>
        <p:nvSpPr>
          <p:cNvPr id="1733" name="Shape 173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180</a:t>
            </a:r>
          </a:p>
        </p:txBody>
      </p:sp>
      <p:sp>
        <p:nvSpPr>
          <p:cNvPr id="1734" name="Shape 1734"/>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font-family: Optima, "Trebuchet MS", sans-serif; </a:t>
            </a: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9" name="Shape 1739"/>
        <p:cNvGrpSpPr/>
        <p:nvPr/>
      </p:nvGrpSpPr>
      <p:grpSpPr>
        <a:xfrm>
          <a:off x="0" y="0"/>
          <a:ext cx="0" cy="0"/>
          <a:chOff x="0" y="0"/>
          <a:chExt cx="0" cy="0"/>
        </a:xfrm>
      </p:grpSpPr>
      <p:sp>
        <p:nvSpPr>
          <p:cNvPr id="1740" name="Shape 174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contenus sont présentés avec un contraste suffisant par rapport à leur arrière-plan.</a:t>
            </a:r>
          </a:p>
        </p:txBody>
      </p:sp>
      <p:sp>
        <p:nvSpPr>
          <p:cNvPr id="1741" name="Shape 174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181</a:t>
            </a:r>
          </a:p>
        </p:txBody>
      </p:sp>
      <p:pic>
        <p:nvPicPr>
          <p:cNvPr descr="Capture d’écran 2015-10-04 à 22.03.16.png" id="1742" name="Shape 1742"/>
          <p:cNvPicPr preferRelativeResize="0"/>
          <p:nvPr/>
        </p:nvPicPr>
        <p:blipFill rotWithShape="1">
          <a:blip r:embed="rId3">
            <a:alphaModFix/>
          </a:blip>
          <a:srcRect b="0" l="0" r="0" t="0"/>
          <a:stretch/>
        </p:blipFill>
        <p:spPr>
          <a:xfrm>
            <a:off x="467543" y="2204864"/>
            <a:ext cx="6516215" cy="2668056"/>
          </a:xfrm>
          <a:prstGeom prst="rect">
            <a:avLst/>
          </a:prstGeom>
          <a:noFill/>
          <a:ln>
            <a:noFill/>
          </a:ln>
          <a:effectLst>
            <a:outerShdw blurRad="292100" rotWithShape="0" algn="tl" dir="2700000" dist="139700">
              <a:srgbClr val="333333">
                <a:alpha val="64705"/>
              </a:srgbClr>
            </a:outerShdw>
          </a:effectLst>
        </p:spPr>
      </p:pic>
      <p:pic>
        <p:nvPicPr>
          <p:cNvPr descr="Capture d’écran 2015-10-04 à 22.03.16.png" id="1743" name="Shape 1743"/>
          <p:cNvPicPr preferRelativeResize="0"/>
          <p:nvPr/>
        </p:nvPicPr>
        <p:blipFill rotWithShape="1">
          <a:blip r:embed="rId4">
            <a:alphaModFix/>
          </a:blip>
          <a:srcRect b="0" l="0" r="0" t="0"/>
          <a:stretch/>
        </p:blipFill>
        <p:spPr>
          <a:xfrm>
            <a:off x="2267743" y="3429000"/>
            <a:ext cx="6516215" cy="266805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Shape 174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mises en majuscules à des fins décoratives sont effectuées à l'aide des styles</a:t>
            </a:r>
          </a:p>
        </p:txBody>
      </p:sp>
      <p:sp>
        <p:nvSpPr>
          <p:cNvPr id="1750" name="Shape 175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182</a:t>
            </a:r>
          </a:p>
        </p:txBody>
      </p:sp>
      <p:sp>
        <p:nvSpPr>
          <p:cNvPr id="1751" name="Shape 1751"/>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SINON CA POSE DES SOUCIS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L'emplacement des blocs de navigation est cohérent dans le code source de toutes les pages.</a:t>
            </a:r>
            <a:br>
              <a:rPr b="1" i="0" lang="fr-FR" sz="3240" u="none" cap="none" strike="noStrike">
                <a:solidFill>
                  <a:schemeClr val="dk1"/>
                </a:solidFill>
                <a:latin typeface="Century Gothic"/>
                <a:ea typeface="Century Gothic"/>
                <a:cs typeface="Century Gothic"/>
                <a:sym typeface="Century Gothic"/>
              </a:rPr>
            </a:br>
          </a:p>
        </p:txBody>
      </p:sp>
      <p:sp>
        <p:nvSpPr>
          <p:cNvPr id="295" name="Shape 29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16</a:t>
            </a: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Shape 175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styles ne justifient pas le texte</a:t>
            </a:r>
          </a:p>
        </p:txBody>
      </p:sp>
      <p:sp>
        <p:nvSpPr>
          <p:cNvPr id="1757" name="Shape 175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183</a:t>
            </a:r>
          </a:p>
        </p:txBody>
      </p:sp>
      <p:sp>
        <p:nvSpPr>
          <p:cNvPr id="1758" name="Shape 1758"/>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800">
                <a:solidFill>
                  <a:schemeClr val="dk1"/>
                </a:solidFill>
                <a:latin typeface="Century Gothic"/>
                <a:ea typeface="Century Gothic"/>
                <a:cs typeface="Century Gothic"/>
                <a:sym typeface="Century Gothic"/>
              </a:rPr>
              <a:t>text-align: justify;</a:t>
            </a:r>
          </a:p>
        </p:txBody>
      </p:sp>
      <p:grpSp>
        <p:nvGrpSpPr>
          <p:cNvPr id="1759" name="Shape 1759"/>
          <p:cNvGrpSpPr/>
          <p:nvPr/>
        </p:nvGrpSpPr>
        <p:grpSpPr>
          <a:xfrm>
            <a:off x="3131840" y="2708919"/>
            <a:ext cx="2160000" cy="2160000"/>
            <a:chOff x="3131840" y="2708919"/>
            <a:chExt cx="2160000" cy="2160000"/>
          </a:xfrm>
        </p:grpSpPr>
        <p:sp>
          <p:nvSpPr>
            <p:cNvPr id="1760" name="Shape 1760"/>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761" name="Shape 1761"/>
            <p:cNvCxnSpPr>
              <a:endCxn id="1760"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6" name="Shape 1766"/>
        <p:cNvGrpSpPr/>
        <p:nvPr/>
      </p:nvGrpSpPr>
      <p:grpSpPr>
        <a:xfrm>
          <a:off x="0" y="0"/>
          <a:ext cx="0" cy="0"/>
          <a:chOff x="0" y="0"/>
          <a:chExt cx="0" cy="0"/>
        </a:xfrm>
      </p:grpSpPr>
      <p:sp>
        <p:nvSpPr>
          <p:cNvPr id="1767" name="Shape 176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contenu n'est pas désigné uniquement par sa forme ou par sa position à l'écran.</a:t>
            </a:r>
            <a:br>
              <a:rPr b="1" i="0" lang="fr-FR" sz="3240" u="none" cap="none" strike="noStrike">
                <a:solidFill>
                  <a:schemeClr val="dk1"/>
                </a:solidFill>
                <a:latin typeface="Century Gothic"/>
                <a:ea typeface="Century Gothic"/>
                <a:cs typeface="Century Gothic"/>
                <a:sym typeface="Century Gothic"/>
              </a:rPr>
            </a:br>
          </a:p>
        </p:txBody>
      </p:sp>
      <p:sp>
        <p:nvSpPr>
          <p:cNvPr id="1768" name="Shape 176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184</a:t>
            </a:r>
          </a:p>
        </p:txBody>
      </p:sp>
      <p:sp>
        <p:nvSpPr>
          <p:cNvPr id="1769" name="Shape 1769"/>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Le numéro de la BP est en haut à droite de l’écran</a:t>
            </a: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3" name="Shape 1773"/>
        <p:cNvGrpSpPr/>
        <p:nvPr/>
      </p:nvGrpSpPr>
      <p:grpSpPr>
        <a:xfrm>
          <a:off x="0" y="0"/>
          <a:ext cx="0" cy="0"/>
          <a:chOff x="0" y="0"/>
          <a:chExt cx="0" cy="0"/>
        </a:xfrm>
      </p:grpSpPr>
      <p:pic>
        <p:nvPicPr>
          <p:cNvPr id="1774" name="Shape 1774"/>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775" name="Shape 1775"/>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Sécurité et confidentialité</a:t>
            </a:r>
          </a:p>
        </p:txBody>
      </p:sp>
      <p:sp>
        <p:nvSpPr>
          <p:cNvPr id="1776" name="Shape 1776"/>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sp>
        <p:nvSpPr>
          <p:cNvPr id="1782" name="Shape 178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L'identité des prestataires impliqués dans les transactions est précisée.</a:t>
            </a:r>
          </a:p>
        </p:txBody>
      </p:sp>
      <p:sp>
        <p:nvSpPr>
          <p:cNvPr id="1783" name="Shape 178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185</a:t>
            </a: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Shape 178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politique de confidentialité et de respect de la vie privée est accessible depuis toutes les pages.</a:t>
            </a:r>
          </a:p>
        </p:txBody>
      </p:sp>
      <p:sp>
        <p:nvSpPr>
          <p:cNvPr id="1790" name="Shape 179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186</a:t>
            </a: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5" name="Shape 1795"/>
        <p:cNvGrpSpPr/>
        <p:nvPr/>
      </p:nvGrpSpPr>
      <p:grpSpPr>
        <a:xfrm>
          <a:off x="0" y="0"/>
          <a:ext cx="0" cy="0"/>
          <a:chOff x="0" y="0"/>
          <a:chExt cx="0" cy="0"/>
        </a:xfrm>
      </p:grpSpPr>
      <p:sp>
        <p:nvSpPr>
          <p:cNvPr id="1796" name="Shape 179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une procédure de réinitialisation du mot de passe en cas de perte, de vol ou d'oubli.</a:t>
            </a:r>
          </a:p>
        </p:txBody>
      </p:sp>
      <p:sp>
        <p:nvSpPr>
          <p:cNvPr id="1797" name="Shape 179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187</a:t>
            </a:r>
          </a:p>
        </p:txBody>
      </p:sp>
      <p:pic>
        <p:nvPicPr>
          <p:cNvPr descr="Capture d’écran 2015-10-04 à 22.40.27.png" id="1798" name="Shape 1798"/>
          <p:cNvPicPr preferRelativeResize="0"/>
          <p:nvPr/>
        </p:nvPicPr>
        <p:blipFill rotWithShape="1">
          <a:blip r:embed="rId3">
            <a:alphaModFix/>
          </a:blip>
          <a:srcRect b="0" l="0" r="0" t="0"/>
          <a:stretch/>
        </p:blipFill>
        <p:spPr>
          <a:xfrm>
            <a:off x="971600" y="2420888"/>
            <a:ext cx="6444208" cy="359256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3" name="Shape 1803"/>
        <p:cNvGrpSpPr/>
        <p:nvPr/>
      </p:nvGrpSpPr>
      <p:grpSpPr>
        <a:xfrm>
          <a:off x="0" y="0"/>
          <a:ext cx="0" cy="0"/>
          <a:chOff x="0" y="0"/>
          <a:chExt cx="0" cy="0"/>
        </a:xfrm>
      </p:grpSpPr>
      <p:sp>
        <p:nvSpPr>
          <p:cNvPr id="1804" name="Shape 180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mots de passe peuvent être choisis ou changés par l'utilisateur.</a:t>
            </a:r>
          </a:p>
        </p:txBody>
      </p:sp>
      <p:sp>
        <p:nvSpPr>
          <p:cNvPr id="1805" name="Shape 180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188</a:t>
            </a:r>
          </a:p>
        </p:txBody>
      </p:sp>
      <p:sp>
        <p:nvSpPr>
          <p:cNvPr id="1806" name="Shape 1806"/>
          <p:cNvSpPr/>
          <p:nvPr/>
        </p:nvSpPr>
        <p:spPr>
          <a:xfrm>
            <a:off x="683568" y="3140967"/>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roudoudou4ever</a:t>
            </a: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0" name="Shape 1810"/>
        <p:cNvGrpSpPr/>
        <p:nvPr/>
      </p:nvGrpSpPr>
      <p:grpSpPr>
        <a:xfrm>
          <a:off x="0" y="0"/>
          <a:ext cx="0" cy="0"/>
          <a:chOff x="0" y="0"/>
          <a:chExt cx="0" cy="0"/>
        </a:xfrm>
      </p:grpSpPr>
      <p:sp>
        <p:nvSpPr>
          <p:cNvPr id="1811" name="Shape 181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mots de passe choisis par l'utilisateur admettent les caractères imprimables de la table ASCII</a:t>
            </a:r>
          </a:p>
        </p:txBody>
      </p:sp>
      <p:sp>
        <p:nvSpPr>
          <p:cNvPr id="1812" name="Shape 181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189</a:t>
            </a:r>
          </a:p>
        </p:txBody>
      </p:sp>
      <p:sp>
        <p:nvSpPr>
          <p:cNvPr id="1813" name="Shape 1813"/>
          <p:cNvSpPr/>
          <p:nvPr/>
        </p:nvSpPr>
        <p:spPr>
          <a:xfrm>
            <a:off x="683568" y="3284983"/>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%$£#&amp;~@</a:t>
            </a:r>
          </a:p>
        </p:txBody>
      </p:sp>
      <p:sp>
        <p:nvSpPr>
          <p:cNvPr id="1814" name="Shape 1814"/>
          <p:cNvSpPr/>
          <p:nvPr/>
        </p:nvSpPr>
        <p:spPr>
          <a:xfrm>
            <a:off x="3203848" y="3645023"/>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9" name="Shape 1819"/>
        <p:cNvGrpSpPr/>
        <p:nvPr/>
      </p:nvGrpSpPr>
      <p:grpSpPr>
        <a:xfrm>
          <a:off x="0" y="0"/>
          <a:ext cx="0" cy="0"/>
          <a:chOff x="0" y="0"/>
          <a:chExt cx="0" cy="0"/>
        </a:xfrm>
      </p:grpSpPr>
      <p:sp>
        <p:nvSpPr>
          <p:cNvPr id="1820" name="Shape 182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dispositif sensibilise l'utilisateur sur le degré de sécurisation du mot de passe qu'il choisit</a:t>
            </a:r>
          </a:p>
        </p:txBody>
      </p:sp>
      <p:sp>
        <p:nvSpPr>
          <p:cNvPr id="1821" name="Shape 182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190</a:t>
            </a:r>
          </a:p>
        </p:txBody>
      </p:sp>
      <p:pic>
        <p:nvPicPr>
          <p:cNvPr descr="Capture d’écran 2015-10-04 à 22.54.56.png" id="1822" name="Shape 1822"/>
          <p:cNvPicPr preferRelativeResize="0"/>
          <p:nvPr/>
        </p:nvPicPr>
        <p:blipFill rotWithShape="1">
          <a:blip r:embed="rId3">
            <a:alphaModFix/>
          </a:blip>
          <a:srcRect b="0" l="0" r="0" t="0"/>
          <a:stretch/>
        </p:blipFill>
        <p:spPr>
          <a:xfrm>
            <a:off x="1043608" y="2996951"/>
            <a:ext cx="7090048" cy="2725304"/>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7" name="Shape 1827"/>
        <p:cNvGrpSpPr/>
        <p:nvPr/>
      </p:nvGrpSpPr>
      <p:grpSpPr>
        <a:xfrm>
          <a:off x="0" y="0"/>
          <a:ext cx="0" cy="0"/>
          <a:chOff x="0" y="0"/>
          <a:chExt cx="0" cy="0"/>
        </a:xfrm>
      </p:grpSpPr>
      <p:sp>
        <p:nvSpPr>
          <p:cNvPr id="1828" name="Shape 182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certificats de sécurité sont signés et en cours de validité.</a:t>
            </a:r>
          </a:p>
        </p:txBody>
      </p:sp>
      <p:sp>
        <p:nvSpPr>
          <p:cNvPr id="1829" name="Shape 182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191</a:t>
            </a:r>
          </a:p>
        </p:txBody>
      </p:sp>
      <p:pic>
        <p:nvPicPr>
          <p:cNvPr descr="Capture d’écran 2015-10-04 à 22.47.17.png" id="1830" name="Shape 1830"/>
          <p:cNvPicPr preferRelativeResize="0"/>
          <p:nvPr/>
        </p:nvPicPr>
        <p:blipFill rotWithShape="1">
          <a:blip r:embed="rId3">
            <a:alphaModFix/>
          </a:blip>
          <a:srcRect b="0" l="0" r="0" t="0"/>
          <a:stretch/>
        </p:blipFill>
        <p:spPr>
          <a:xfrm>
            <a:off x="2123727" y="2060848"/>
            <a:ext cx="4305299" cy="3644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Shape 134"/>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35" name="Shape 135"/>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Alternatives</a:t>
            </a:r>
          </a:p>
        </p:txBody>
      </p:sp>
      <p:sp>
        <p:nvSpPr>
          <p:cNvPr id="136" name="Shape 136"/>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codage de caractères utilisé est UTF-8.</a:t>
            </a:r>
          </a:p>
        </p:txBody>
      </p:sp>
      <p:sp>
        <p:nvSpPr>
          <p:cNvPr id="302" name="Shape 30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17</a:t>
            </a:r>
          </a:p>
        </p:txBody>
      </p:sp>
      <p:pic>
        <p:nvPicPr>
          <p:cNvPr id="303" name="Shape 303"/>
          <p:cNvPicPr preferRelativeResize="0"/>
          <p:nvPr/>
        </p:nvPicPr>
        <p:blipFill rotWithShape="1">
          <a:blip r:embed="rId3">
            <a:alphaModFix/>
          </a:blip>
          <a:srcRect b="0" l="0" r="0" t="0"/>
          <a:stretch/>
        </p:blipFill>
        <p:spPr>
          <a:xfrm>
            <a:off x="2123727" y="2060848"/>
            <a:ext cx="4445000" cy="444500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5" name="Shape 1835"/>
        <p:cNvGrpSpPr/>
        <p:nvPr/>
      </p:nvGrpSpPr>
      <p:grpSpPr>
        <a:xfrm>
          <a:off x="0" y="0"/>
          <a:ext cx="0" cy="0"/>
          <a:chOff x="0" y="0"/>
          <a:chExt cx="0" cy="0"/>
        </a:xfrm>
      </p:grpSpPr>
      <p:sp>
        <p:nvSpPr>
          <p:cNvPr id="1836" name="Shape 183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données sensibles ne sont pas transmises en clair dans les url.</a:t>
            </a:r>
          </a:p>
        </p:txBody>
      </p:sp>
      <p:sp>
        <p:nvSpPr>
          <p:cNvPr id="1837" name="Shape 183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192</a:t>
            </a:r>
          </a:p>
        </p:txBody>
      </p:sp>
      <p:pic>
        <p:nvPicPr>
          <p:cNvPr descr="Capture d’écran 2015-10-04 à 22.43.43.png" id="1838" name="Shape 1838"/>
          <p:cNvPicPr preferRelativeResize="0"/>
          <p:nvPr/>
        </p:nvPicPr>
        <p:blipFill rotWithShape="1">
          <a:blip r:embed="rId3">
            <a:alphaModFix/>
          </a:blip>
          <a:srcRect b="0" l="0" r="0" t="0"/>
          <a:stretch/>
        </p:blipFill>
        <p:spPr>
          <a:xfrm>
            <a:off x="0" y="3140967"/>
            <a:ext cx="9144000" cy="455303"/>
          </a:xfrm>
          <a:prstGeom prst="rect">
            <a:avLst/>
          </a:prstGeom>
          <a:noFill/>
          <a:ln>
            <a:noFill/>
          </a:ln>
        </p:spPr>
      </p:pic>
      <p:sp>
        <p:nvSpPr>
          <p:cNvPr id="1839" name="Shape 1839"/>
          <p:cNvSpPr/>
          <p:nvPr/>
        </p:nvSpPr>
        <p:spPr>
          <a:xfrm>
            <a:off x="2915816" y="3212975"/>
            <a:ext cx="4320480" cy="360040"/>
          </a:xfrm>
          <a:prstGeom prst="rect">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4" name="Shape 1844"/>
        <p:cNvGrpSpPr/>
        <p:nvPr/>
      </p:nvGrpSpPr>
      <p:grpSpPr>
        <a:xfrm>
          <a:off x="0" y="0"/>
          <a:ext cx="0" cy="0"/>
          <a:chOff x="0" y="0"/>
          <a:chExt cx="0" cy="0"/>
        </a:xfrm>
      </p:grpSpPr>
      <p:sp>
        <p:nvSpPr>
          <p:cNvPr id="1845" name="Shape 184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échanges de données sensibles sont sécurisés et signalés comme tels.</a:t>
            </a:r>
          </a:p>
        </p:txBody>
      </p:sp>
      <p:sp>
        <p:nvSpPr>
          <p:cNvPr id="1846" name="Shape 18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193</a:t>
            </a:r>
          </a:p>
        </p:txBody>
      </p:sp>
      <p:pic>
        <p:nvPicPr>
          <p:cNvPr descr="Capture d’écran 2015-10-04 à 22.41.36.png" id="1847" name="Shape 1847"/>
          <p:cNvPicPr preferRelativeResize="0"/>
          <p:nvPr/>
        </p:nvPicPr>
        <p:blipFill rotWithShape="1">
          <a:blip r:embed="rId3">
            <a:alphaModFix/>
          </a:blip>
          <a:srcRect b="0" l="2500" r="0" t="0"/>
          <a:stretch/>
        </p:blipFill>
        <p:spPr>
          <a:xfrm>
            <a:off x="2088624" y="2492896"/>
            <a:ext cx="4247187" cy="3632199"/>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2" name="Shape 1852"/>
        <p:cNvGrpSpPr/>
        <p:nvPr/>
      </p:nvGrpSpPr>
      <p:grpSpPr>
        <a:xfrm>
          <a:off x="0" y="0"/>
          <a:ext cx="0" cy="0"/>
          <a:chOff x="0" y="0"/>
          <a:chExt cx="0" cy="0"/>
        </a:xfrm>
      </p:grpSpPr>
      <p:sp>
        <p:nvSpPr>
          <p:cNvPr id="1853" name="Shape 185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en-têtes envoyés par le serveur désactivent la détection automatique du type MIME de chaque ressource</a:t>
            </a:r>
          </a:p>
        </p:txBody>
      </p:sp>
      <p:sp>
        <p:nvSpPr>
          <p:cNvPr id="1854" name="Shape 185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194</a:t>
            </a:r>
          </a:p>
        </p:txBody>
      </p:sp>
      <p:sp>
        <p:nvSpPr>
          <p:cNvPr id="1855" name="Shape 1855"/>
          <p:cNvSpPr txBox="1"/>
          <p:nvPr/>
        </p:nvSpPr>
        <p:spPr>
          <a:xfrm>
            <a:off x="7101779" y="424083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195</a:t>
            </a:r>
          </a:p>
        </p:txBody>
      </p:sp>
      <p:sp>
        <p:nvSpPr>
          <p:cNvPr id="1856" name="Shape 1856"/>
          <p:cNvSpPr/>
          <p:nvPr/>
        </p:nvSpPr>
        <p:spPr>
          <a:xfrm>
            <a:off x="475927" y="3933055"/>
            <a:ext cx="6408712" cy="194421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 serveur indique le type MIME de chaque ressource</a:t>
            </a:r>
          </a:p>
        </p:txBody>
      </p:sp>
      <p:sp>
        <p:nvSpPr>
          <p:cNvPr id="1857" name="Shape 1857"/>
          <p:cNvSpPr txBox="1"/>
          <p:nvPr/>
        </p:nvSpPr>
        <p:spPr>
          <a:xfrm>
            <a:off x="7101779" y="393305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1858" name="Shape 1858"/>
          <p:cNvSpPr txBox="1"/>
          <p:nvPr/>
        </p:nvSpPr>
        <p:spPr>
          <a:xfrm>
            <a:off x="7093396"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1859" name="Shape 1859"/>
          <p:cNvSpPr txBox="1"/>
          <p:nvPr/>
        </p:nvSpPr>
        <p:spPr>
          <a:xfrm>
            <a:off x="7777471"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1860" name="Shape 1860"/>
          <p:cNvSpPr txBox="1"/>
          <p:nvPr/>
        </p:nvSpPr>
        <p:spPr>
          <a:xfrm>
            <a:off x="8461547" y="5162633"/>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Shape 186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sur la sécurité des transactions sont indiquées.</a:t>
            </a:r>
          </a:p>
        </p:txBody>
      </p:sp>
      <p:sp>
        <p:nvSpPr>
          <p:cNvPr id="1867" name="Shape 18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196</a:t>
            </a:r>
          </a:p>
        </p:txBody>
      </p:sp>
      <p:pic>
        <p:nvPicPr>
          <p:cNvPr descr="Capture d’écran 2015-10-04 à 22.45.40.png" id="1868" name="Shape 1868"/>
          <p:cNvPicPr preferRelativeResize="0"/>
          <p:nvPr/>
        </p:nvPicPr>
        <p:blipFill rotWithShape="1">
          <a:blip r:embed="rId3">
            <a:alphaModFix/>
          </a:blip>
          <a:srcRect b="0" l="0" r="0" t="0"/>
          <a:stretch/>
        </p:blipFill>
        <p:spPr>
          <a:xfrm>
            <a:off x="971600" y="2276872"/>
            <a:ext cx="6563648" cy="3175353"/>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3" name="Shape 1873"/>
        <p:cNvGrpSpPr/>
        <p:nvPr/>
      </p:nvGrpSpPr>
      <p:grpSpPr>
        <a:xfrm>
          <a:off x="0" y="0"/>
          <a:ext cx="0" cy="0"/>
          <a:chOff x="0" y="0"/>
          <a:chExt cx="0" cy="0"/>
        </a:xfrm>
      </p:grpSpPr>
      <p:sp>
        <p:nvSpPr>
          <p:cNvPr id="1874" name="Shape 187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L'objectif des cookies et les limitations inhérentes à leur refus sont expliqués.</a:t>
            </a:r>
          </a:p>
        </p:txBody>
      </p:sp>
      <p:sp>
        <p:nvSpPr>
          <p:cNvPr id="1875" name="Shape 187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197</a:t>
            </a:r>
          </a:p>
        </p:txBody>
      </p:sp>
      <p:pic>
        <p:nvPicPr>
          <p:cNvPr descr="Capture d’écran 2015-10-04 à 22.51.38.png" id="1876" name="Shape 1876"/>
          <p:cNvPicPr preferRelativeResize="0"/>
          <p:nvPr/>
        </p:nvPicPr>
        <p:blipFill rotWithShape="1">
          <a:blip r:embed="rId3">
            <a:alphaModFix/>
          </a:blip>
          <a:srcRect b="0" l="0" r="0" t="0"/>
          <a:stretch/>
        </p:blipFill>
        <p:spPr>
          <a:xfrm>
            <a:off x="0" y="2564903"/>
            <a:ext cx="9144000" cy="33063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1" name="Shape 1881"/>
        <p:cNvGrpSpPr/>
        <p:nvPr/>
      </p:nvGrpSpPr>
      <p:grpSpPr>
        <a:xfrm>
          <a:off x="0" y="0"/>
          <a:ext cx="0" cy="0"/>
          <a:chOff x="0" y="0"/>
          <a:chExt cx="0" cy="0"/>
        </a:xfrm>
      </p:grpSpPr>
      <p:sp>
        <p:nvSpPr>
          <p:cNvPr id="1882" name="Shape 188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procédure d'accès et de rectification des données personnelles est décrite.</a:t>
            </a:r>
          </a:p>
        </p:txBody>
      </p:sp>
      <p:sp>
        <p:nvSpPr>
          <p:cNvPr id="1883" name="Shape 188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198</a:t>
            </a: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7" name="Shape 1887"/>
        <p:cNvGrpSpPr/>
        <p:nvPr/>
      </p:nvGrpSpPr>
      <p:grpSpPr>
        <a:xfrm>
          <a:off x="0" y="0"/>
          <a:ext cx="0" cy="0"/>
          <a:chOff x="0" y="0"/>
          <a:chExt cx="0" cy="0"/>
        </a:xfrm>
      </p:grpSpPr>
      <p:sp>
        <p:nvSpPr>
          <p:cNvPr id="1888" name="Shape 188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création d'un compte est soumise à un processus de confirmation</a:t>
            </a:r>
          </a:p>
        </p:txBody>
      </p:sp>
      <p:sp>
        <p:nvSpPr>
          <p:cNvPr id="1889" name="Shape 188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199</a:t>
            </a:r>
          </a:p>
        </p:txBody>
      </p:sp>
      <p:pic>
        <p:nvPicPr>
          <p:cNvPr id="1890" name="Shape 1890"/>
          <p:cNvPicPr preferRelativeResize="0"/>
          <p:nvPr/>
        </p:nvPicPr>
        <p:blipFill rotWithShape="1">
          <a:blip r:embed="rId3">
            <a:alphaModFix/>
          </a:blip>
          <a:srcRect b="0" l="0" r="0" t="0"/>
          <a:stretch/>
        </p:blipFill>
        <p:spPr>
          <a:xfrm>
            <a:off x="827583" y="2564903"/>
            <a:ext cx="7250113" cy="32575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Shape 189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création de compte est possible sans recours à un système d'identification tiers</a:t>
            </a:r>
          </a:p>
        </p:txBody>
      </p:sp>
      <p:sp>
        <p:nvSpPr>
          <p:cNvPr id="1896" name="Shape 189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200</a:t>
            </a:r>
          </a:p>
        </p:txBody>
      </p:sp>
      <p:pic>
        <p:nvPicPr>
          <p:cNvPr id="1897" name="Shape 1897"/>
          <p:cNvPicPr preferRelativeResize="0"/>
          <p:nvPr/>
        </p:nvPicPr>
        <p:blipFill rotWithShape="1">
          <a:blip r:embed="rId3">
            <a:alphaModFix/>
          </a:blip>
          <a:srcRect b="0" l="0" r="0" t="0"/>
          <a:stretch/>
        </p:blipFill>
        <p:spPr>
          <a:xfrm>
            <a:off x="2627783" y="2348878"/>
            <a:ext cx="4176464" cy="3443751"/>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2" name="Shape 1902"/>
        <p:cNvGrpSpPr/>
        <p:nvPr/>
      </p:nvGrpSpPr>
      <p:grpSpPr>
        <a:xfrm>
          <a:off x="0" y="0"/>
          <a:ext cx="0" cy="0"/>
          <a:chOff x="0" y="0"/>
          <a:chExt cx="0" cy="0"/>
        </a:xfrm>
      </p:grpSpPr>
      <p:sp>
        <p:nvSpPr>
          <p:cNvPr id="1903" name="Shape 19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comptes ou abonnements ouverts en ligne peuvent être fermés par le même moyen.</a:t>
            </a:r>
          </a:p>
        </p:txBody>
      </p:sp>
      <p:sp>
        <p:nvSpPr>
          <p:cNvPr id="1904" name="Shape 19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201</a:t>
            </a: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9" name="Shape 1909"/>
        <p:cNvGrpSpPr/>
        <p:nvPr/>
      </p:nvGrpSpPr>
      <p:grpSpPr>
        <a:xfrm>
          <a:off x="0" y="0"/>
          <a:ext cx="0" cy="0"/>
          <a:chOff x="0" y="0"/>
          <a:chExt cx="0" cy="0"/>
        </a:xfrm>
      </p:grpSpPr>
      <p:sp>
        <p:nvSpPr>
          <p:cNvPr id="1910" name="Shape 191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n'envoie pas la liste des fichiers des répertoires n'ayant pas de page d'index.</a:t>
            </a:r>
          </a:p>
        </p:txBody>
      </p:sp>
      <p:sp>
        <p:nvSpPr>
          <p:cNvPr id="1911" name="Shape 19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202</a:t>
            </a:r>
          </a:p>
        </p:txBody>
      </p:sp>
      <p:pic>
        <p:nvPicPr>
          <p:cNvPr descr="Capture d’écran 2015-10-04 à 22.49.49.png" id="1912" name="Shape 1912"/>
          <p:cNvPicPr preferRelativeResize="0"/>
          <p:nvPr/>
        </p:nvPicPr>
        <p:blipFill rotWithShape="1">
          <a:blip r:embed="rId3">
            <a:alphaModFix/>
          </a:blip>
          <a:srcRect b="0" l="0" r="0" t="0"/>
          <a:stretch/>
        </p:blipFill>
        <p:spPr>
          <a:xfrm>
            <a:off x="1043608" y="2708919"/>
            <a:ext cx="6516215" cy="36355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contient une métadonnée qui définit le jeu de caractères.</a:t>
            </a:r>
          </a:p>
        </p:txBody>
      </p:sp>
      <p:sp>
        <p:nvSpPr>
          <p:cNvPr id="310" name="Shape 31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18</a:t>
            </a:r>
          </a:p>
        </p:txBody>
      </p:sp>
      <p:pic>
        <p:nvPicPr>
          <p:cNvPr descr="Capture d’écran 2015-10-03 à 18.03.25.png" id="311" name="Shape 311"/>
          <p:cNvPicPr preferRelativeResize="0"/>
          <p:nvPr/>
        </p:nvPicPr>
        <p:blipFill rotWithShape="1">
          <a:blip r:embed="rId3">
            <a:alphaModFix/>
          </a:blip>
          <a:srcRect b="0" l="0" r="0" t="0"/>
          <a:stretch/>
        </p:blipFill>
        <p:spPr>
          <a:xfrm>
            <a:off x="611560" y="2132856"/>
            <a:ext cx="7670800" cy="988086"/>
          </a:xfrm>
          <a:prstGeom prst="rect">
            <a:avLst/>
          </a:prstGeom>
          <a:noFill/>
          <a:ln>
            <a:noFill/>
          </a:ln>
        </p:spPr>
      </p:pic>
      <p:sp>
        <p:nvSpPr>
          <p:cNvPr id="312" name="Shape 312"/>
          <p:cNvSpPr/>
          <p:nvPr/>
        </p:nvSpPr>
        <p:spPr>
          <a:xfrm>
            <a:off x="7380311" y="2708919"/>
            <a:ext cx="864095" cy="432047"/>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pic>
        <p:nvPicPr>
          <p:cNvPr descr="Capture d’écran 2015-10-03 à 18.04.47.png" id="313" name="Shape 313"/>
          <p:cNvPicPr preferRelativeResize="0"/>
          <p:nvPr/>
        </p:nvPicPr>
        <p:blipFill rotWithShape="1">
          <a:blip r:embed="rId4">
            <a:alphaModFix/>
          </a:blip>
          <a:srcRect b="0" l="0" r="0" t="0"/>
          <a:stretch/>
        </p:blipFill>
        <p:spPr>
          <a:xfrm>
            <a:off x="2267743" y="3577207"/>
            <a:ext cx="4216500" cy="317490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Shape 191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les informations permettant la mise en cache des contenus.</a:t>
            </a:r>
          </a:p>
        </p:txBody>
      </p:sp>
      <p:sp>
        <p:nvSpPr>
          <p:cNvPr id="1919" name="Shape 19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203</a:t>
            </a:r>
          </a:p>
        </p:txBody>
      </p:sp>
      <p:sp>
        <p:nvSpPr>
          <p:cNvPr id="1920" name="Shape 1920"/>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Voila un peu de ressources, si tu veux en garder un peu à la maison…</a:t>
            </a: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4" name="Shape 1924"/>
        <p:cNvGrpSpPr/>
        <p:nvPr/>
      </p:nvGrpSpPr>
      <p:grpSpPr>
        <a:xfrm>
          <a:off x="0" y="0"/>
          <a:ext cx="0" cy="0"/>
          <a:chOff x="0" y="0"/>
          <a:chExt cx="0" cy="0"/>
        </a:xfrm>
      </p:grpSpPr>
      <p:sp>
        <p:nvSpPr>
          <p:cNvPr id="1925" name="Shape 1925"/>
          <p:cNvSpPr/>
          <p:nvPr/>
        </p:nvSpPr>
        <p:spPr>
          <a:xfrm>
            <a:off x="1390824" y="2825147"/>
            <a:ext cx="3541216" cy="3528391"/>
          </a:xfrm>
          <a:prstGeom prst="ellipse">
            <a:avLst/>
          </a:prstGeom>
          <a:solidFill>
            <a:srgbClr val="DAEEF3"/>
          </a:solidFill>
          <a:ln cap="flat" cmpd="sng" w="9525">
            <a:solidFill>
              <a:srgbClr val="B6DDE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buNone/>
            </a:pPr>
            <a:r>
              <a:t/>
            </a:r>
            <a:endParaRPr sz="1800">
              <a:solidFill>
                <a:schemeClr val="dk1"/>
              </a:solidFill>
              <a:latin typeface="Century Gothic"/>
              <a:ea typeface="Century Gothic"/>
              <a:cs typeface="Century Gothic"/>
              <a:sym typeface="Century Gothic"/>
            </a:endParaRPr>
          </a:p>
          <a:p>
            <a:pPr indent="0" lvl="0" marL="0" marR="0" rtl="0" algn="ctr">
              <a:spcBef>
                <a:spcPts val="0"/>
              </a:spcBef>
              <a:buSzPct val="25000"/>
              <a:buNone/>
            </a:pPr>
            <a:r>
              <a:rPr lang="fr-FR" sz="1800">
                <a:solidFill>
                  <a:schemeClr val="dk1"/>
                </a:solidFill>
                <a:latin typeface="Century Gothic"/>
                <a:ea typeface="Century Gothic"/>
                <a:cs typeface="Century Gothic"/>
                <a:sym typeface="Century Gothic"/>
              </a:rPr>
              <a:t>Mon domaine de confiance</a:t>
            </a:r>
          </a:p>
        </p:txBody>
      </p:sp>
      <p:sp>
        <p:nvSpPr>
          <p:cNvPr id="1926" name="Shape 192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les informations indiquant les domaines autorisés à intégrer ses pages dans des cadres</a:t>
            </a:r>
          </a:p>
        </p:txBody>
      </p:sp>
      <p:sp>
        <p:nvSpPr>
          <p:cNvPr id="1927" name="Shape 192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204</a:t>
            </a:r>
          </a:p>
        </p:txBody>
      </p:sp>
      <p:sp>
        <p:nvSpPr>
          <p:cNvPr id="1928" name="Shape 1928"/>
          <p:cNvSpPr/>
          <p:nvPr/>
        </p:nvSpPr>
        <p:spPr>
          <a:xfrm>
            <a:off x="2369343" y="2825147"/>
            <a:ext cx="1584175" cy="1512167"/>
          </a:xfrm>
          <a:prstGeom prst="ellipse">
            <a:avLst/>
          </a:prstGeom>
          <a:solidFill>
            <a:schemeClr val="accent5"/>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Mon site</a:t>
            </a:r>
          </a:p>
        </p:txBody>
      </p:sp>
      <p:grpSp>
        <p:nvGrpSpPr>
          <p:cNvPr id="1929" name="Shape 1929"/>
          <p:cNvGrpSpPr/>
          <p:nvPr/>
        </p:nvGrpSpPr>
        <p:grpSpPr>
          <a:xfrm>
            <a:off x="5383240" y="3649023"/>
            <a:ext cx="1461368" cy="1506941"/>
            <a:chOff x="3131840" y="2708919"/>
            <a:chExt cx="2160000" cy="2160000"/>
          </a:xfrm>
        </p:grpSpPr>
        <p:sp>
          <p:nvSpPr>
            <p:cNvPr id="1930" name="Shape 1930"/>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1931" name="Shape 1931"/>
            <p:cNvCxnSpPr>
              <a:endCxn id="1930" idx="5"/>
            </p:cNvCxnSpPr>
            <p:nvPr/>
          </p:nvCxnSpPr>
          <p:spPr>
            <a:xfrm>
              <a:off x="3564015" y="2996795"/>
              <a:ext cx="1411500" cy="1555799"/>
            </a:xfrm>
            <a:prstGeom prst="straightConnector1">
              <a:avLst/>
            </a:prstGeom>
            <a:noFill/>
            <a:ln cap="flat" cmpd="sng" w="254000">
              <a:solidFill>
                <a:srgbClr val="FF0000"/>
              </a:solidFill>
              <a:prstDash val="solid"/>
              <a:round/>
              <a:headEnd len="med" w="med" type="none"/>
              <a:tailEnd len="med" w="med" type="none"/>
            </a:ln>
          </p:spPr>
        </p:cxnSp>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Shape 193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un mécanisme de sécurité permettant de restreindre l'origine des contenus</a:t>
            </a:r>
          </a:p>
        </p:txBody>
      </p:sp>
      <p:sp>
        <p:nvSpPr>
          <p:cNvPr id="1938" name="Shape 193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205</a:t>
            </a: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Shape 194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les informations permettant la mise en cache des contenus.</a:t>
            </a:r>
          </a:p>
        </p:txBody>
      </p:sp>
      <p:sp>
        <p:nvSpPr>
          <p:cNvPr id="1945" name="Shape 194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206</a:t>
            </a:r>
          </a:p>
        </p:txBody>
      </p:sp>
      <p:sp>
        <p:nvSpPr>
          <p:cNvPr id="1946" name="Shape 1946"/>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Voila, si tu veux en garder un peu à la maison…</a:t>
            </a: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1" name="Shape 1951"/>
        <p:cNvGrpSpPr/>
        <p:nvPr/>
      </p:nvGrpSpPr>
      <p:grpSpPr>
        <a:xfrm>
          <a:off x="0" y="0"/>
          <a:ext cx="0" cy="0"/>
          <a:chOff x="0" y="0"/>
          <a:chExt cx="0" cy="0"/>
        </a:xfrm>
      </p:grpSpPr>
      <p:pic>
        <p:nvPicPr>
          <p:cNvPr id="1952" name="Shape 1952"/>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953" name="Shape 1953"/>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Serveur et performances</a:t>
            </a:r>
          </a:p>
        </p:txBody>
      </p:sp>
      <p:sp>
        <p:nvSpPr>
          <p:cNvPr id="1954" name="Shape 1954"/>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Shape 196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un code http 404 pour les ressources non trouvées.</a:t>
            </a:r>
            <a:br>
              <a:rPr b="1" i="0" lang="fr-FR" sz="3240" u="none" cap="none" strike="noStrike">
                <a:solidFill>
                  <a:schemeClr val="dk1"/>
                </a:solidFill>
                <a:latin typeface="Century Gothic"/>
                <a:ea typeface="Century Gothic"/>
                <a:cs typeface="Century Gothic"/>
                <a:sym typeface="Century Gothic"/>
              </a:rPr>
            </a:br>
          </a:p>
        </p:txBody>
      </p:sp>
      <p:sp>
        <p:nvSpPr>
          <p:cNvPr id="1961" name="Shape 196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207</a:t>
            </a:r>
          </a:p>
        </p:txBody>
      </p:sp>
      <p:sp>
        <p:nvSpPr>
          <p:cNvPr id="1962" name="Shape 1962"/>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Et pas un code 200 pour la jolie page 404 personnalisée….</a:t>
            </a: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Shape 196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une page d'erreur 404 personnalisée.</a:t>
            </a:r>
            <a:br>
              <a:rPr b="1" i="0" lang="fr-FR" sz="3240" u="none" cap="none" strike="noStrike">
                <a:solidFill>
                  <a:schemeClr val="dk1"/>
                </a:solidFill>
                <a:latin typeface="Century Gothic"/>
                <a:ea typeface="Century Gothic"/>
                <a:cs typeface="Century Gothic"/>
                <a:sym typeface="Century Gothic"/>
              </a:rPr>
            </a:br>
          </a:p>
        </p:txBody>
      </p:sp>
      <p:sp>
        <p:nvSpPr>
          <p:cNvPr id="1969" name="Shape 196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208</a:t>
            </a:r>
          </a:p>
        </p:txBody>
      </p:sp>
      <p:pic>
        <p:nvPicPr>
          <p:cNvPr id="1970" name="Shape 1970"/>
          <p:cNvPicPr preferRelativeResize="0"/>
          <p:nvPr/>
        </p:nvPicPr>
        <p:blipFill rotWithShape="1">
          <a:blip r:embed="rId3">
            <a:alphaModFix/>
          </a:blip>
          <a:srcRect b="0" l="0" r="0" t="0"/>
          <a:stretch/>
        </p:blipFill>
        <p:spPr>
          <a:xfrm>
            <a:off x="1403648" y="2420888"/>
            <a:ext cx="6012758" cy="3672407"/>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5" name="Shape 1975"/>
        <p:cNvGrpSpPr/>
        <p:nvPr/>
      </p:nvGrpSpPr>
      <p:grpSpPr>
        <a:xfrm>
          <a:off x="0" y="0"/>
          <a:ext cx="0" cy="0"/>
          <a:chOff x="0" y="0"/>
          <a:chExt cx="0" cy="0"/>
        </a:xfrm>
      </p:grpSpPr>
      <p:sp>
        <p:nvSpPr>
          <p:cNvPr id="1976" name="Shape 197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envoie une page d'interdiction 403 personnalisée.</a:t>
            </a:r>
          </a:p>
        </p:txBody>
      </p:sp>
      <p:sp>
        <p:nvSpPr>
          <p:cNvPr id="1977" name="Shape 197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209</a:t>
            </a:r>
          </a:p>
        </p:txBody>
      </p:sp>
      <p:pic>
        <p:nvPicPr>
          <p:cNvPr id="1978" name="Shape 1978"/>
          <p:cNvPicPr preferRelativeResize="0"/>
          <p:nvPr/>
        </p:nvPicPr>
        <p:blipFill rotWithShape="1">
          <a:blip r:embed="rId3">
            <a:alphaModFix/>
          </a:blip>
          <a:srcRect b="0" l="0" r="0" t="0"/>
          <a:stretch/>
        </p:blipFill>
        <p:spPr>
          <a:xfrm>
            <a:off x="1475655" y="3068959"/>
            <a:ext cx="5664199" cy="1930399"/>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3" name="Shape 1983"/>
        <p:cNvGrpSpPr/>
        <p:nvPr/>
      </p:nvGrpSpPr>
      <p:grpSpPr>
        <a:xfrm>
          <a:off x="0" y="0"/>
          <a:ext cx="0" cy="0"/>
          <a:chOff x="0" y="0"/>
          <a:chExt cx="0" cy="0"/>
        </a:xfrm>
      </p:grpSpPr>
      <p:sp>
        <p:nvSpPr>
          <p:cNvPr id="1984" name="Shape 198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menu principal de navigation figure sur les pages d'erreur personnalisées.</a:t>
            </a:r>
          </a:p>
        </p:txBody>
      </p:sp>
      <p:sp>
        <p:nvSpPr>
          <p:cNvPr id="1985" name="Shape 198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210</a:t>
            </a:r>
          </a:p>
        </p:txBody>
      </p:sp>
      <p:sp>
        <p:nvSpPr>
          <p:cNvPr id="1986" name="Shape 1986"/>
          <p:cNvSpPr/>
          <p:nvPr/>
        </p:nvSpPr>
        <p:spPr>
          <a:xfrm>
            <a:off x="683568" y="3140967"/>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404 ≠ GAME OVER</a:t>
            </a: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1" name="Shape 1991"/>
        <p:cNvGrpSpPr/>
        <p:nvPr/>
      </p:nvGrpSpPr>
      <p:grpSpPr>
        <a:xfrm>
          <a:off x="0" y="0"/>
          <a:ext cx="0" cy="0"/>
          <a:chOff x="0" y="0"/>
          <a:chExt cx="0" cy="0"/>
        </a:xfrm>
      </p:grpSpPr>
      <p:sp>
        <p:nvSpPr>
          <p:cNvPr id="1992" name="Shape 199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transmet des contenus compressés aux clients qui les acceptent.</a:t>
            </a:r>
          </a:p>
        </p:txBody>
      </p:sp>
      <p:sp>
        <p:nvSpPr>
          <p:cNvPr id="1993" name="Shape 199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211</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contenu qui doit être restitué dans un lecteur d'écran ne lui est pas dissimulé.</a:t>
            </a:r>
            <a:br>
              <a:rPr b="1" i="0" lang="fr-FR" sz="3240" u="none" cap="none" strike="noStrike">
                <a:solidFill>
                  <a:schemeClr val="dk1"/>
                </a:solidFill>
                <a:latin typeface="Century Gothic"/>
                <a:ea typeface="Century Gothic"/>
                <a:cs typeface="Century Gothic"/>
                <a:sym typeface="Century Gothic"/>
              </a:rPr>
            </a:br>
          </a:p>
        </p:txBody>
      </p:sp>
      <p:sp>
        <p:nvSpPr>
          <p:cNvPr id="320" name="Shape 32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19</a:t>
            </a:r>
          </a:p>
        </p:txBody>
      </p:sp>
      <p:sp>
        <p:nvSpPr>
          <p:cNvPr id="321" name="Shape 321"/>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r">
              <a:spcBef>
                <a:spcPts val="0"/>
              </a:spcBef>
              <a:buSzPct val="25000"/>
              <a:buNone/>
            </a:pPr>
            <a:r>
              <a:rPr lang="fr-FR" sz="3200">
                <a:solidFill>
                  <a:schemeClr val="dk1"/>
                </a:solidFill>
                <a:latin typeface="Century Gothic"/>
                <a:ea typeface="Century Gothic"/>
                <a:cs typeface="Century Gothic"/>
                <a:sym typeface="Century Gothic"/>
              </a:rPr>
              <a:t>display:none, visibility:hidden</a:t>
            </a:r>
          </a:p>
        </p:txBody>
      </p:sp>
      <p:pic>
        <p:nvPicPr>
          <p:cNvPr id="322" name="Shape 322"/>
          <p:cNvPicPr preferRelativeResize="0"/>
          <p:nvPr/>
        </p:nvPicPr>
        <p:blipFill rotWithShape="1">
          <a:blip r:embed="rId3">
            <a:alphaModFix/>
          </a:blip>
          <a:srcRect b="0" l="0" r="0" t="0"/>
          <a:stretch/>
        </p:blipFill>
        <p:spPr>
          <a:xfrm>
            <a:off x="1187624" y="3645023"/>
            <a:ext cx="1578029" cy="1368151"/>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Shape 199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en-têtes envoyés par le serveur contiennent les informations relatives au jeu de caractères employé.</a:t>
            </a:r>
            <a:br>
              <a:rPr b="1" i="0" lang="fr-FR" sz="3240" u="none" cap="none" strike="noStrike">
                <a:solidFill>
                  <a:schemeClr val="dk1"/>
                </a:solidFill>
                <a:latin typeface="Century Gothic"/>
                <a:ea typeface="Century Gothic"/>
                <a:cs typeface="Century Gothic"/>
                <a:sym typeface="Century Gothic"/>
              </a:rPr>
            </a:br>
          </a:p>
        </p:txBody>
      </p:sp>
      <p:sp>
        <p:nvSpPr>
          <p:cNvPr id="2000" name="Shape 200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212</a:t>
            </a:r>
          </a:p>
        </p:txBody>
      </p:sp>
      <p:sp>
        <p:nvSpPr>
          <p:cNvPr id="2001" name="Shape 2001"/>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Hello, my name is UTF8</a:t>
            </a: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6" name="Shape 2006"/>
        <p:cNvGrpSpPr/>
        <p:nvPr/>
      </p:nvGrpSpPr>
      <p:grpSpPr>
        <a:xfrm>
          <a:off x="0" y="0"/>
          <a:ext cx="0" cy="0"/>
          <a:chOff x="0" y="0"/>
          <a:chExt cx="0" cy="0"/>
        </a:xfrm>
      </p:grpSpPr>
      <p:sp>
        <p:nvSpPr>
          <p:cNvPr id="2007" name="Shape 200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serveur respecte l'ordre préférentiel de langues des outils de consultation.</a:t>
            </a:r>
          </a:p>
        </p:txBody>
      </p:sp>
      <p:sp>
        <p:nvSpPr>
          <p:cNvPr id="2008" name="Shape 200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213</a:t>
            </a:r>
          </a:p>
        </p:txBody>
      </p:sp>
      <p:pic>
        <p:nvPicPr>
          <p:cNvPr id="2009" name="Shape 2009"/>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pic>
        <p:nvPicPr>
          <p:cNvPr id="2010" name="Shape 2010"/>
          <p:cNvPicPr preferRelativeResize="0"/>
          <p:nvPr/>
        </p:nvPicPr>
        <p:blipFill rotWithShape="1">
          <a:blip r:embed="rId3">
            <a:alphaModFix/>
          </a:blip>
          <a:srcRect b="0" l="0" r="0" t="0"/>
          <a:stretch/>
        </p:blipFill>
        <p:spPr>
          <a:xfrm>
            <a:off x="7164288" y="4725144"/>
            <a:ext cx="1481584" cy="1481584"/>
          </a:xfrm>
          <a:prstGeom prst="rect">
            <a:avLst/>
          </a:prstGeom>
          <a:noFill/>
          <a:ln>
            <a:noFill/>
          </a:ln>
        </p:spPr>
      </p:pic>
      <p:sp>
        <p:nvSpPr>
          <p:cNvPr id="2011" name="Shape 2011"/>
          <p:cNvSpPr/>
          <p:nvPr/>
        </p:nvSpPr>
        <p:spPr>
          <a:xfrm>
            <a:off x="1979711" y="5085183"/>
            <a:ext cx="2232248" cy="1296143"/>
          </a:xfrm>
          <a:prstGeom prst="wedgeRectCallout">
            <a:avLst>
              <a:gd fmla="val -63267"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Moi je veux en EN</a:t>
            </a:r>
          </a:p>
        </p:txBody>
      </p:sp>
      <p:sp>
        <p:nvSpPr>
          <p:cNvPr id="2012" name="Shape 2012"/>
          <p:cNvSpPr/>
          <p:nvPr/>
        </p:nvSpPr>
        <p:spPr>
          <a:xfrm>
            <a:off x="4716016" y="5085183"/>
            <a:ext cx="2232248" cy="1296143"/>
          </a:xfrm>
          <a:prstGeom prst="wedgeRectCallout">
            <a:avLst>
              <a:gd fmla="val 61142"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OK, OK…</a:t>
            </a:r>
          </a:p>
        </p:txBody>
      </p:sp>
      <p:sp>
        <p:nvSpPr>
          <p:cNvPr id="2013" name="Shape 2013"/>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Content-language: fr, en</a:t>
            </a: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8" name="Shape 2018"/>
        <p:cNvGrpSpPr/>
        <p:nvPr/>
      </p:nvGrpSpPr>
      <p:grpSpPr>
        <a:xfrm>
          <a:off x="0" y="0"/>
          <a:ext cx="0" cy="0"/>
          <a:chOff x="0" y="0"/>
          <a:chExt cx="0" cy="0"/>
        </a:xfrm>
      </p:grpSpPr>
      <p:sp>
        <p:nvSpPr>
          <p:cNvPr id="2019" name="Shape 201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feuilles de style sont minifiées.</a:t>
            </a:r>
          </a:p>
        </p:txBody>
      </p:sp>
      <p:sp>
        <p:nvSpPr>
          <p:cNvPr id="2020" name="Shape 202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214</a:t>
            </a:r>
          </a:p>
        </p:txBody>
      </p:sp>
      <p:sp>
        <p:nvSpPr>
          <p:cNvPr id="2021" name="Shape 2021"/>
          <p:cNvSpPr/>
          <p:nvPr/>
        </p:nvSpPr>
        <p:spPr>
          <a:xfrm>
            <a:off x="3347864" y="2096851"/>
            <a:ext cx="936103" cy="360040"/>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800">
                <a:solidFill>
                  <a:schemeClr val="dk1"/>
                </a:solidFill>
                <a:latin typeface="Century Gothic"/>
                <a:ea typeface="Century Gothic"/>
                <a:cs typeface="Century Gothic"/>
                <a:sym typeface="Century Gothic"/>
              </a:rPr>
              <a:t>css</a:t>
            </a:r>
          </a:p>
        </p:txBody>
      </p:sp>
      <p:sp>
        <p:nvSpPr>
          <p:cNvPr id="2022" name="Shape 2022"/>
          <p:cNvSpPr txBox="1"/>
          <p:nvPr/>
        </p:nvSpPr>
        <p:spPr>
          <a:xfrm>
            <a:off x="7101779" y="424083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215</a:t>
            </a:r>
          </a:p>
        </p:txBody>
      </p:sp>
      <p:sp>
        <p:nvSpPr>
          <p:cNvPr id="2023" name="Shape 2023"/>
          <p:cNvSpPr/>
          <p:nvPr/>
        </p:nvSpPr>
        <p:spPr>
          <a:xfrm>
            <a:off x="475927" y="3933055"/>
            <a:ext cx="6408712" cy="1944216"/>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3120">
                <a:solidFill>
                  <a:schemeClr val="dk1"/>
                </a:solidFill>
                <a:latin typeface="Century Gothic"/>
                <a:ea typeface="Century Gothic"/>
                <a:cs typeface="Century Gothic"/>
                <a:sym typeface="Century Gothic"/>
              </a:rPr>
              <a:t>Les scripts du site sont minifiés</a:t>
            </a:r>
          </a:p>
        </p:txBody>
      </p:sp>
      <p:sp>
        <p:nvSpPr>
          <p:cNvPr id="2024" name="Shape 2024"/>
          <p:cNvSpPr txBox="1"/>
          <p:nvPr/>
        </p:nvSpPr>
        <p:spPr>
          <a:xfrm>
            <a:off x="7101779" y="393305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2025" name="Shape 2025"/>
          <p:cNvSpPr txBox="1"/>
          <p:nvPr/>
        </p:nvSpPr>
        <p:spPr>
          <a:xfrm>
            <a:off x="7093396"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2026" name="Shape 2026"/>
          <p:cNvSpPr txBox="1"/>
          <p:nvPr/>
        </p:nvSpPr>
        <p:spPr>
          <a:xfrm>
            <a:off x="7777471" y="5162633"/>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2027" name="Shape 2027"/>
          <p:cNvSpPr txBox="1"/>
          <p:nvPr/>
        </p:nvSpPr>
        <p:spPr>
          <a:xfrm>
            <a:off x="8461547" y="5162633"/>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
        <p:nvSpPr>
          <p:cNvPr id="2028" name="Shape 2028"/>
          <p:cNvSpPr/>
          <p:nvPr/>
        </p:nvSpPr>
        <p:spPr>
          <a:xfrm>
            <a:off x="3491880" y="5054621"/>
            <a:ext cx="936103" cy="360040"/>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800">
                <a:solidFill>
                  <a:schemeClr val="dk1"/>
                </a:solidFill>
                <a:latin typeface="Century Gothic"/>
                <a:ea typeface="Century Gothic"/>
                <a:cs typeface="Century Gothic"/>
                <a:sym typeface="Century Gothic"/>
              </a:rPr>
              <a:t>javascript</a:t>
            </a:r>
          </a:p>
        </p:txBody>
      </p:sp>
      <p:pic>
        <p:nvPicPr>
          <p:cNvPr id="2029" name="Shape 2029"/>
          <p:cNvPicPr preferRelativeResize="0"/>
          <p:nvPr/>
        </p:nvPicPr>
        <p:blipFill rotWithShape="1">
          <a:blip r:embed="rId3">
            <a:alphaModFix/>
          </a:blip>
          <a:srcRect b="0" l="0" r="0" t="0"/>
          <a:stretch/>
        </p:blipFill>
        <p:spPr>
          <a:xfrm>
            <a:off x="1317587" y="1484783"/>
            <a:ext cx="4996656" cy="2309812"/>
          </a:xfrm>
          <a:prstGeom prst="rect">
            <a:avLst/>
          </a:prstGeom>
          <a:noFill/>
          <a:ln>
            <a:noFill/>
          </a:ln>
        </p:spPr>
      </p:pic>
      <p:pic>
        <p:nvPicPr>
          <p:cNvPr id="2030" name="Shape 2030"/>
          <p:cNvPicPr preferRelativeResize="0"/>
          <p:nvPr/>
        </p:nvPicPr>
        <p:blipFill rotWithShape="1">
          <a:blip r:embed="rId4">
            <a:alphaModFix/>
          </a:blip>
          <a:srcRect b="0" l="0" r="0" t="0"/>
          <a:stretch/>
        </p:blipFill>
        <p:spPr>
          <a:xfrm>
            <a:off x="1315601" y="4699012"/>
            <a:ext cx="4998640" cy="1942021"/>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Shape 203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fonctions de scripts internes au site sont placées dans des fichiers externes</a:t>
            </a:r>
          </a:p>
        </p:txBody>
      </p:sp>
      <p:sp>
        <p:nvSpPr>
          <p:cNvPr id="2036" name="Shape 20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216</a:t>
            </a:r>
          </a:p>
        </p:txBody>
      </p:sp>
      <p:pic>
        <p:nvPicPr>
          <p:cNvPr id="2037" name="Shape 2037"/>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pic>
        <p:nvPicPr>
          <p:cNvPr id="2038" name="Shape 2038"/>
          <p:cNvPicPr preferRelativeResize="0"/>
          <p:nvPr/>
        </p:nvPicPr>
        <p:blipFill rotWithShape="1">
          <a:blip r:embed="rId3">
            <a:alphaModFix/>
          </a:blip>
          <a:srcRect b="0" l="0" r="0" t="0"/>
          <a:stretch/>
        </p:blipFill>
        <p:spPr>
          <a:xfrm>
            <a:off x="7164288" y="4725144"/>
            <a:ext cx="1481584" cy="1481584"/>
          </a:xfrm>
          <a:prstGeom prst="rect">
            <a:avLst/>
          </a:prstGeom>
          <a:noFill/>
          <a:ln>
            <a:noFill/>
          </a:ln>
        </p:spPr>
      </p:pic>
      <p:sp>
        <p:nvSpPr>
          <p:cNvPr id="2039" name="Shape 2039"/>
          <p:cNvSpPr/>
          <p:nvPr/>
        </p:nvSpPr>
        <p:spPr>
          <a:xfrm>
            <a:off x="1979711" y="5085183"/>
            <a:ext cx="2232248" cy="1296143"/>
          </a:xfrm>
          <a:prstGeom prst="wedgeRectCallout">
            <a:avLst>
              <a:gd fmla="val -63267"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C’est de la discrimination</a:t>
            </a:r>
          </a:p>
        </p:txBody>
      </p:sp>
      <p:sp>
        <p:nvSpPr>
          <p:cNvPr id="2040" name="Shape 2040"/>
          <p:cNvSpPr/>
          <p:nvPr/>
        </p:nvSpPr>
        <p:spPr>
          <a:xfrm>
            <a:off x="4716016" y="5085183"/>
            <a:ext cx="2232248" cy="1296143"/>
          </a:xfrm>
          <a:prstGeom prst="wedgeRectCallout">
            <a:avLst>
              <a:gd fmla="val 61142"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Oui, « by design »</a:t>
            </a:r>
          </a:p>
        </p:txBody>
      </p:sp>
      <p:sp>
        <p:nvSpPr>
          <p:cNvPr id="2041" name="Shape 2041"/>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HTML only</a:t>
            </a: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6" name="Shape 2046"/>
        <p:cNvGrpSpPr/>
        <p:nvPr/>
      </p:nvGrpSpPr>
      <p:grpSpPr>
        <a:xfrm>
          <a:off x="0" y="0"/>
          <a:ext cx="0" cy="0"/>
          <a:chOff x="0" y="0"/>
          <a:chExt cx="0" cy="0"/>
        </a:xfrm>
      </p:grpSpPr>
      <p:sp>
        <p:nvSpPr>
          <p:cNvPr id="2047" name="Shape 204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L'adresse du site et de ses sous-domaines fonctionnent avec ou sans préfixe www.</a:t>
            </a:r>
          </a:p>
        </p:txBody>
      </p:sp>
      <p:sp>
        <p:nvSpPr>
          <p:cNvPr id="2048" name="Shape 204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217</a:t>
            </a: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2" name="Shape 2052"/>
        <p:cNvGrpSpPr/>
        <p:nvPr/>
      </p:nvGrpSpPr>
      <p:grpSpPr>
        <a:xfrm>
          <a:off x="0" y="0"/>
          <a:ext cx="0" cy="0"/>
          <a:chOff x="0" y="0"/>
          <a:chExt cx="0" cy="0"/>
        </a:xfrm>
      </p:grpSpPr>
      <p:pic>
        <p:nvPicPr>
          <p:cNvPr id="2053" name="Shape 2053"/>
          <p:cNvPicPr preferRelativeResize="0"/>
          <p:nvPr/>
        </p:nvPicPr>
        <p:blipFill rotWithShape="1">
          <a:blip r:embed="rId3">
            <a:alphaModFix/>
          </a:blip>
          <a:srcRect b="0" l="0" r="0" t="0"/>
          <a:stretch/>
        </p:blipFill>
        <p:spPr>
          <a:xfrm>
            <a:off x="0" y="0"/>
            <a:ext cx="9192732" cy="6858000"/>
          </a:xfrm>
          <a:prstGeom prst="rect">
            <a:avLst/>
          </a:prstGeom>
          <a:noFill/>
          <a:ln>
            <a:noFill/>
          </a:ln>
        </p:spPr>
      </p:pic>
      <p:sp>
        <p:nvSpPr>
          <p:cNvPr id="2054" name="Shape 2054"/>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Syndication</a:t>
            </a:r>
          </a:p>
        </p:txBody>
      </p:sp>
      <p:sp>
        <p:nvSpPr>
          <p:cNvPr id="2055" name="Shape 2055"/>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0" name="Shape 2060"/>
        <p:cNvGrpSpPr/>
        <p:nvPr/>
      </p:nvGrpSpPr>
      <p:grpSpPr>
        <a:xfrm>
          <a:off x="0" y="0"/>
          <a:ext cx="0" cy="0"/>
          <a:chOff x="0" y="0"/>
          <a:chExt cx="0" cy="0"/>
        </a:xfrm>
      </p:grpSpPr>
      <p:sp>
        <p:nvSpPr>
          <p:cNvPr id="2061" name="Shape 206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des fils de syndication indique leur fréquence de mise à jour.</a:t>
            </a:r>
          </a:p>
        </p:txBody>
      </p:sp>
      <p:sp>
        <p:nvSpPr>
          <p:cNvPr id="2062" name="Shape 206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218</a:t>
            </a:r>
          </a:p>
        </p:txBody>
      </p:sp>
      <p:pic>
        <p:nvPicPr>
          <p:cNvPr descr="Capture d’écran 2015-10-04 à 22.35.09.png" id="2063" name="Shape 2063"/>
          <p:cNvPicPr preferRelativeResize="0"/>
          <p:nvPr/>
        </p:nvPicPr>
        <p:blipFill rotWithShape="1">
          <a:blip r:embed="rId3">
            <a:alphaModFix/>
          </a:blip>
          <a:srcRect b="0" l="0" r="0" t="0"/>
          <a:stretch/>
        </p:blipFill>
        <p:spPr>
          <a:xfrm>
            <a:off x="179511" y="2708919"/>
            <a:ext cx="8788400" cy="209549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Shape 206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2880" u="none" cap="none" strike="noStrike">
                <a:solidFill>
                  <a:schemeClr val="dk1"/>
                </a:solidFill>
                <a:latin typeface="Century Gothic"/>
                <a:ea typeface="Century Gothic"/>
                <a:cs typeface="Century Gothic"/>
                <a:sym typeface="Century Gothic"/>
              </a:rPr>
              <a:t>Les fils de syndication sont détectables par les agents utilisateurs</a:t>
            </a:r>
          </a:p>
        </p:txBody>
      </p:sp>
      <p:sp>
        <p:nvSpPr>
          <p:cNvPr id="2070" name="Shape 207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219</a:t>
            </a:r>
          </a:p>
        </p:txBody>
      </p:sp>
      <p:sp>
        <p:nvSpPr>
          <p:cNvPr id="2071" name="Shape 2071"/>
          <p:cNvSpPr txBox="1"/>
          <p:nvPr/>
        </p:nvSpPr>
        <p:spPr>
          <a:xfrm>
            <a:off x="467543" y="2646040"/>
            <a:ext cx="6419056" cy="1359023"/>
          </a:xfrm>
          <a:prstGeom prst="rect">
            <a:avLst/>
          </a:prstGeom>
          <a:no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lang="fr-FR" sz="3120">
                <a:solidFill>
                  <a:schemeClr val="dk1"/>
                </a:solidFill>
                <a:latin typeface="Century Gothic"/>
                <a:ea typeface="Century Gothic"/>
                <a:cs typeface="Century Gothic"/>
                <a:sym typeface="Century Gothic"/>
              </a:rPr>
              <a:t>Les hyperliens contenus dans les fils de syndication sont absolus</a:t>
            </a:r>
          </a:p>
        </p:txBody>
      </p:sp>
      <p:sp>
        <p:nvSpPr>
          <p:cNvPr id="2072" name="Shape 2072"/>
          <p:cNvSpPr txBox="1"/>
          <p:nvPr/>
        </p:nvSpPr>
        <p:spPr>
          <a:xfrm>
            <a:off x="7092279" y="2785640"/>
            <a:ext cx="1944216"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220</a:t>
            </a:r>
          </a:p>
        </p:txBody>
      </p:sp>
      <p:sp>
        <p:nvSpPr>
          <p:cNvPr id="2073" name="Shape 2073"/>
          <p:cNvSpPr txBox="1"/>
          <p:nvPr/>
        </p:nvSpPr>
        <p:spPr>
          <a:xfrm>
            <a:off x="457645" y="5094312"/>
            <a:ext cx="6419056" cy="1070992"/>
          </a:xfrm>
          <a:prstGeom prst="rect">
            <a:avLst/>
          </a:prstGeom>
          <a:no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lang="fr-FR" sz="3120">
                <a:solidFill>
                  <a:schemeClr val="dk1"/>
                </a:solidFill>
                <a:latin typeface="Century Gothic"/>
                <a:ea typeface="Century Gothic"/>
                <a:cs typeface="Century Gothic"/>
                <a:sym typeface="Century Gothic"/>
              </a:rPr>
              <a:t>Le site propose au moins un lien vers chaque fil de syndication.</a:t>
            </a:r>
          </a:p>
        </p:txBody>
      </p:sp>
      <p:sp>
        <p:nvSpPr>
          <p:cNvPr id="2074" name="Shape 2074"/>
          <p:cNvSpPr txBox="1"/>
          <p:nvPr/>
        </p:nvSpPr>
        <p:spPr>
          <a:xfrm>
            <a:off x="7093396" y="5233912"/>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221</a:t>
            </a:r>
          </a:p>
        </p:txBody>
      </p:sp>
      <p:sp>
        <p:nvSpPr>
          <p:cNvPr id="2075" name="Shape 2075"/>
          <p:cNvSpPr txBox="1"/>
          <p:nvPr/>
        </p:nvSpPr>
        <p:spPr>
          <a:xfrm>
            <a:off x="7092279" y="2477863"/>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2076" name="Shape 2076"/>
          <p:cNvSpPr txBox="1"/>
          <p:nvPr/>
        </p:nvSpPr>
        <p:spPr>
          <a:xfrm>
            <a:off x="7093396" y="4926135"/>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2077" name="Shape 2077"/>
          <p:cNvSpPr txBox="1"/>
          <p:nvPr/>
        </p:nvSpPr>
        <p:spPr>
          <a:xfrm>
            <a:off x="7093396" y="6150271"/>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2078" name="Shape 2078"/>
          <p:cNvSpPr txBox="1"/>
          <p:nvPr/>
        </p:nvSpPr>
        <p:spPr>
          <a:xfrm>
            <a:off x="7777471" y="6150271"/>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2079" name="Shape 2079"/>
          <p:cNvSpPr txBox="1"/>
          <p:nvPr/>
        </p:nvSpPr>
        <p:spPr>
          <a:xfrm>
            <a:off x="8461547" y="6150271"/>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
        <p:nvSpPr>
          <p:cNvPr id="2080" name="Shape 2080"/>
          <p:cNvSpPr txBox="1"/>
          <p:nvPr/>
        </p:nvSpPr>
        <p:spPr>
          <a:xfrm>
            <a:off x="7092279" y="3701998"/>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niv1</a:t>
            </a:r>
          </a:p>
        </p:txBody>
      </p:sp>
      <p:sp>
        <p:nvSpPr>
          <p:cNvPr id="2081" name="Shape 2081"/>
          <p:cNvSpPr txBox="1"/>
          <p:nvPr/>
        </p:nvSpPr>
        <p:spPr>
          <a:xfrm>
            <a:off x="7776356" y="3701998"/>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2082" name="Shape 2082"/>
          <p:cNvSpPr txBox="1"/>
          <p:nvPr/>
        </p:nvSpPr>
        <p:spPr>
          <a:xfrm>
            <a:off x="8460432" y="3701998"/>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3</a:t>
            </a: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6" name="Shape 2086"/>
        <p:cNvGrpSpPr/>
        <p:nvPr/>
      </p:nvGrpSpPr>
      <p:grpSpPr>
        <a:xfrm>
          <a:off x="0" y="0"/>
          <a:ext cx="0" cy="0"/>
          <a:chOff x="0" y="0"/>
          <a:chExt cx="0" cy="0"/>
        </a:xfrm>
      </p:grpSpPr>
      <p:pic>
        <p:nvPicPr>
          <p:cNvPr id="2087" name="Shape 2087"/>
          <p:cNvPicPr preferRelativeResize="0"/>
          <p:nvPr/>
        </p:nvPicPr>
        <p:blipFill rotWithShape="1">
          <a:blip r:embed="rId3">
            <a:alphaModFix/>
          </a:blip>
          <a:srcRect b="0" l="0" r="0" t="0"/>
          <a:stretch/>
        </p:blipFill>
        <p:spPr>
          <a:xfrm>
            <a:off x="0" y="0"/>
            <a:ext cx="9204837" cy="6985425"/>
          </a:xfrm>
          <a:prstGeom prst="rect">
            <a:avLst/>
          </a:prstGeom>
          <a:noFill/>
          <a:ln>
            <a:noFill/>
          </a:ln>
        </p:spPr>
      </p:pic>
      <p:sp>
        <p:nvSpPr>
          <p:cNvPr id="2088" name="Shape 2088"/>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Tableaux</a:t>
            </a:r>
          </a:p>
        </p:txBody>
      </p:sp>
      <p:sp>
        <p:nvSpPr>
          <p:cNvPr id="2089" name="Shape 2089"/>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4" name="Shape 2094"/>
        <p:cNvGrpSpPr/>
        <p:nvPr/>
      </p:nvGrpSpPr>
      <p:grpSpPr>
        <a:xfrm>
          <a:off x="0" y="0"/>
          <a:ext cx="0" cy="0"/>
          <a:chOff x="0" y="0"/>
          <a:chExt cx="0" cy="0"/>
        </a:xfrm>
      </p:grpSpPr>
      <p:sp>
        <p:nvSpPr>
          <p:cNvPr id="2095" name="Shape 209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cellules des tableaux de données sont reliées à leurs en-têtes.</a:t>
            </a:r>
          </a:p>
        </p:txBody>
      </p:sp>
      <p:sp>
        <p:nvSpPr>
          <p:cNvPr id="2096" name="Shape 209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222</a:t>
            </a:r>
          </a:p>
        </p:txBody>
      </p:sp>
      <p:pic>
        <p:nvPicPr>
          <p:cNvPr descr="Capture d’écran 2015-10-04 à 22.58.46.png" id="2097" name="Shape 2097"/>
          <p:cNvPicPr preferRelativeResize="0"/>
          <p:nvPr/>
        </p:nvPicPr>
        <p:blipFill rotWithShape="1">
          <a:blip r:embed="rId3">
            <a:alphaModFix/>
          </a:blip>
          <a:srcRect b="0" l="0" r="0" t="0"/>
          <a:stretch/>
        </p:blipFill>
        <p:spPr>
          <a:xfrm>
            <a:off x="1547663" y="3375732"/>
            <a:ext cx="5652119" cy="24658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contenu et le sens de chaque page ne sont pas altérés lorsque les styles sont désactivés.</a:t>
            </a:r>
            <a:br>
              <a:rPr b="1" i="0" lang="fr-FR" sz="3240" u="none" cap="none" strike="noStrike">
                <a:solidFill>
                  <a:schemeClr val="dk1"/>
                </a:solidFill>
                <a:latin typeface="Century Gothic"/>
                <a:ea typeface="Century Gothic"/>
                <a:cs typeface="Century Gothic"/>
                <a:sym typeface="Century Gothic"/>
              </a:rPr>
            </a:br>
          </a:p>
        </p:txBody>
      </p:sp>
      <p:sp>
        <p:nvSpPr>
          <p:cNvPr id="329" name="Shape 32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20</a:t>
            </a:r>
          </a:p>
        </p:txBody>
      </p:sp>
      <p:pic>
        <p:nvPicPr>
          <p:cNvPr descr="Capture d’écran 2015-10-03 à 18.01.09.png" id="330" name="Shape 330"/>
          <p:cNvPicPr preferRelativeResize="0"/>
          <p:nvPr/>
        </p:nvPicPr>
        <p:blipFill rotWithShape="1">
          <a:blip r:embed="rId3">
            <a:alphaModFix/>
          </a:blip>
          <a:srcRect b="0" l="0" r="0" t="0"/>
          <a:stretch/>
        </p:blipFill>
        <p:spPr>
          <a:xfrm>
            <a:off x="3203848" y="3861048"/>
            <a:ext cx="5796136" cy="2501073"/>
          </a:xfrm>
          <a:prstGeom prst="rect">
            <a:avLst/>
          </a:prstGeom>
          <a:noFill/>
          <a:ln>
            <a:noFill/>
          </a:ln>
          <a:effectLst>
            <a:outerShdw blurRad="292100" rotWithShape="0" algn="tl" dir="2700000" dist="139700">
              <a:srgbClr val="333333">
                <a:alpha val="64705"/>
              </a:srgbClr>
            </a:outerShdw>
          </a:effectLst>
        </p:spPr>
      </p:pic>
      <p:pic>
        <p:nvPicPr>
          <p:cNvPr descr="Capture d’écran 2015-10-03 à 18.01.24.png" id="331" name="Shape 331"/>
          <p:cNvPicPr preferRelativeResize="0"/>
          <p:nvPr/>
        </p:nvPicPr>
        <p:blipFill rotWithShape="1">
          <a:blip r:embed="rId4">
            <a:alphaModFix/>
          </a:blip>
          <a:srcRect b="0" l="0" r="0" t="0"/>
          <a:stretch/>
        </p:blipFill>
        <p:spPr>
          <a:xfrm>
            <a:off x="395536" y="2204864"/>
            <a:ext cx="5364087" cy="231319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2" name="Shape 2102"/>
        <p:cNvGrpSpPr/>
        <p:nvPr/>
      </p:nvGrpSpPr>
      <p:grpSpPr>
        <a:xfrm>
          <a:off x="0" y="0"/>
          <a:ext cx="0" cy="0"/>
          <a:chOff x="0" y="0"/>
          <a:chExt cx="0" cy="0"/>
        </a:xfrm>
      </p:grpSpPr>
      <p:sp>
        <p:nvSpPr>
          <p:cNvPr id="2103" name="Shape 21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titres des tableaux de données sont renseignés.</a:t>
            </a:r>
          </a:p>
        </p:txBody>
      </p:sp>
      <p:sp>
        <p:nvSpPr>
          <p:cNvPr id="2104" name="Shape 21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223</a:t>
            </a:r>
          </a:p>
        </p:txBody>
      </p:sp>
      <p:pic>
        <p:nvPicPr>
          <p:cNvPr descr="Capture d’écran 2015-10-04 à 22.58.46.png" id="2105" name="Shape 2105"/>
          <p:cNvPicPr preferRelativeResize="0"/>
          <p:nvPr/>
        </p:nvPicPr>
        <p:blipFill rotWithShape="1">
          <a:blip r:embed="rId3">
            <a:alphaModFix/>
          </a:blip>
          <a:srcRect b="0" l="0" r="0" t="0"/>
          <a:stretch/>
        </p:blipFill>
        <p:spPr>
          <a:xfrm>
            <a:off x="1547663" y="2276872"/>
            <a:ext cx="5652119" cy="356473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0" name="Shape 2110"/>
        <p:cNvGrpSpPr/>
        <p:nvPr/>
      </p:nvGrpSpPr>
      <p:grpSpPr>
        <a:xfrm>
          <a:off x="0" y="0"/>
          <a:ext cx="0" cy="0"/>
          <a:chOff x="0" y="0"/>
          <a:chExt cx="0" cy="0"/>
        </a:xfrm>
      </p:grpSpPr>
      <p:sp>
        <p:nvSpPr>
          <p:cNvPr id="2111" name="Shape 211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linéarisation des tableaux utilisés pour la mise en page ne nuit pas à la compréhension des contenus.</a:t>
            </a:r>
          </a:p>
        </p:txBody>
      </p:sp>
      <p:sp>
        <p:nvSpPr>
          <p:cNvPr id="2112" name="Shape 211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224</a:t>
            </a: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6" name="Shape 2116"/>
        <p:cNvGrpSpPr/>
        <p:nvPr/>
      </p:nvGrpSpPr>
      <p:grpSpPr>
        <a:xfrm>
          <a:off x="0" y="0"/>
          <a:ext cx="0" cy="0"/>
          <a:chOff x="0" y="0"/>
          <a:chExt cx="0" cy="0"/>
        </a:xfrm>
      </p:grpSpPr>
      <p:sp>
        <p:nvSpPr>
          <p:cNvPr id="2117" name="Shape 211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tableaux de données ne sont pas remplacés par des images</a:t>
            </a:r>
          </a:p>
        </p:txBody>
      </p:sp>
      <p:sp>
        <p:nvSpPr>
          <p:cNvPr id="2118" name="Shape 21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225</a:t>
            </a:r>
          </a:p>
        </p:txBody>
      </p:sp>
      <p:pic>
        <p:nvPicPr>
          <p:cNvPr id="2119" name="Shape 2119"/>
          <p:cNvPicPr preferRelativeResize="0"/>
          <p:nvPr/>
        </p:nvPicPr>
        <p:blipFill rotWithShape="1">
          <a:blip r:embed="rId3">
            <a:alphaModFix/>
          </a:blip>
          <a:srcRect b="0" l="0" r="0" t="0"/>
          <a:stretch/>
        </p:blipFill>
        <p:spPr>
          <a:xfrm>
            <a:off x="683568" y="2996951"/>
            <a:ext cx="7993781" cy="3568629"/>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4" name="Shape 2124"/>
        <p:cNvGrpSpPr/>
        <p:nvPr/>
      </p:nvGrpSpPr>
      <p:grpSpPr>
        <a:xfrm>
          <a:off x="0" y="0"/>
          <a:ext cx="0" cy="0"/>
          <a:chOff x="0" y="0"/>
          <a:chExt cx="0" cy="0"/>
        </a:xfrm>
      </p:grpSpPr>
      <p:sp>
        <p:nvSpPr>
          <p:cNvPr id="2125" name="Shape 212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tableaux de données ne sont pas simulés à l'aide de texte mis en forme.</a:t>
            </a:r>
          </a:p>
        </p:txBody>
      </p:sp>
      <p:sp>
        <p:nvSpPr>
          <p:cNvPr id="2126" name="Shape 212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226</a:t>
            </a:r>
          </a:p>
        </p:txBody>
      </p:sp>
      <p:sp>
        <p:nvSpPr>
          <p:cNvPr id="2127" name="Shape 2127"/>
          <p:cNvSpPr txBox="1"/>
          <p:nvPr/>
        </p:nvSpPr>
        <p:spPr>
          <a:xfrm>
            <a:off x="179511" y="2732726"/>
            <a:ext cx="6552728" cy="954106"/>
          </a:xfrm>
          <a:prstGeom prst="rect">
            <a:avLst/>
          </a:prstGeom>
          <a:noFill/>
          <a:ln cap="flat" cmpd="sng" w="9525">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fr-FR" sz="1400">
                <a:solidFill>
                  <a:schemeClr val="dk1"/>
                </a:solidFill>
                <a:latin typeface="Century Gothic"/>
                <a:ea typeface="Century Gothic"/>
                <a:cs typeface="Century Gothic"/>
                <a:sym typeface="Century Gothic"/>
              </a:rPr>
              <a:t>Mois	!	Chiffre1	!	Chiffre2	!	Chiffre3</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Janvier	!	3456	!	3456	!	7659</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Février	!	5657	!	7654	!	5546</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Mars	!	5677	!	6655	!	6556</a:t>
            </a:r>
          </a:p>
        </p:txBody>
      </p:sp>
      <p:sp>
        <p:nvSpPr>
          <p:cNvPr id="2128" name="Shape 2128"/>
          <p:cNvSpPr txBox="1"/>
          <p:nvPr/>
        </p:nvSpPr>
        <p:spPr>
          <a:xfrm>
            <a:off x="5148064" y="3933055"/>
            <a:ext cx="3168351" cy="2677656"/>
          </a:xfrm>
          <a:prstGeom prst="rect">
            <a:avLst/>
          </a:prstGeom>
          <a:noFill/>
          <a:ln cap="flat" cmpd="sng" w="9525">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buSzPct val="25000"/>
              <a:buNone/>
            </a:pPr>
            <a:r>
              <a:rPr b="1" lang="fr-FR" sz="1400">
                <a:solidFill>
                  <a:schemeClr val="dk1"/>
                </a:solidFill>
                <a:latin typeface="Century Gothic"/>
                <a:ea typeface="Century Gothic"/>
                <a:cs typeface="Century Gothic"/>
                <a:sym typeface="Century Gothic"/>
              </a:rPr>
              <a:t>Mois	!	Chiffre1	!	Chiffre2	!	Chiffre3</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Janvier	!	3456	!	3456	!	7659</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Février	!	5657	!	7654	!	5546</a:t>
            </a:r>
          </a:p>
          <a:p>
            <a:pPr indent="0" lvl="0" marL="0" marR="0" rtl="0" algn="l">
              <a:spcBef>
                <a:spcPts val="0"/>
              </a:spcBef>
              <a:buSzPct val="25000"/>
              <a:buNone/>
            </a:pPr>
            <a:r>
              <a:rPr lang="fr-FR" sz="1400">
                <a:solidFill>
                  <a:schemeClr val="dk1"/>
                </a:solidFill>
                <a:latin typeface="Century Gothic"/>
                <a:ea typeface="Century Gothic"/>
                <a:cs typeface="Century Gothic"/>
                <a:sym typeface="Century Gothic"/>
              </a:rPr>
              <a:t>Mars	!	5677	!	6655	!	6556</a:t>
            </a: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Shape 2133"/>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226 bonnes pratiques </a:t>
            </a:r>
            <a:br>
              <a:rPr b="1" i="0" lang="fr-FR" sz="4400" u="none" cap="none" strike="noStrike">
                <a:solidFill>
                  <a:schemeClr val="dk1"/>
                </a:solidFill>
                <a:latin typeface="Century Gothic"/>
                <a:ea typeface="Century Gothic"/>
                <a:cs typeface="Century Gothic"/>
                <a:sym typeface="Century Gothic"/>
              </a:rPr>
            </a:br>
            <a:r>
              <a:rPr b="1" i="0" lang="fr-FR" sz="4400" u="none" cap="none" strike="noStrike">
                <a:solidFill>
                  <a:schemeClr val="dk1"/>
                </a:solidFill>
                <a:latin typeface="Century Gothic"/>
                <a:ea typeface="Century Gothic"/>
                <a:cs typeface="Century Gothic"/>
                <a:sym typeface="Century Gothic"/>
              </a:rPr>
              <a:t>par le menu</a:t>
            </a:r>
          </a:p>
        </p:txBody>
      </p:sp>
      <p:pic>
        <p:nvPicPr>
          <p:cNvPr id="2134" name="Shape 2134"/>
          <p:cNvPicPr preferRelativeResize="0"/>
          <p:nvPr/>
        </p:nvPicPr>
        <p:blipFill rotWithShape="1">
          <a:blip r:embed="rId3">
            <a:alphaModFix/>
          </a:blip>
          <a:srcRect b="0" l="0" r="0" t="0"/>
          <a:stretch/>
        </p:blipFill>
        <p:spPr>
          <a:xfrm>
            <a:off x="2195735" y="-315415"/>
            <a:ext cx="4403327" cy="4403327"/>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pic>
        <p:nvPicPr>
          <p:cNvPr descr="https://c1.staticflickr.com/1/5/4852974_5afb97202d.jpg" id="2139" name="Shape 2139"/>
          <p:cNvPicPr preferRelativeResize="0"/>
          <p:nvPr/>
        </p:nvPicPr>
        <p:blipFill rotWithShape="1">
          <a:blip r:embed="rId3">
            <a:alphaModFix/>
          </a:blip>
          <a:srcRect b="0" l="0" r="0" t="0"/>
          <a:stretch/>
        </p:blipFill>
        <p:spPr>
          <a:xfrm>
            <a:off x="2051719" y="692695"/>
            <a:ext cx="5167623" cy="3582888"/>
          </a:xfrm>
          <a:prstGeom prst="rect">
            <a:avLst/>
          </a:prstGeom>
          <a:noFill/>
          <a:ln>
            <a:noFill/>
          </a:ln>
        </p:spPr>
      </p:pic>
      <p:sp>
        <p:nvSpPr>
          <p:cNvPr id="2140" name="Shape 2140"/>
          <p:cNvSpPr/>
          <p:nvPr/>
        </p:nvSpPr>
        <p:spPr>
          <a:xfrm>
            <a:off x="5220071" y="692695"/>
            <a:ext cx="3237855" cy="1152128"/>
          </a:xfrm>
          <a:prstGeom prst="wedgeEllipseCallout">
            <a:avLst>
              <a:gd fmla="val -42997" name="adj1"/>
              <a:gd fmla="val 53458" name="adj2"/>
            </a:avLst>
          </a:prstGeom>
          <a:noFill/>
          <a:ln cap="flat" cmpd="sng" w="25400">
            <a:solidFill>
              <a:srgbClr val="7F7F7F"/>
            </a:solidFill>
            <a:prstDash val="solid"/>
            <a:round/>
            <a:headEnd len="med" w="med" type="none"/>
            <a:tailEnd len="med" w="med" type="none"/>
          </a:ln>
        </p:spPr>
        <p:txBody>
          <a:bodyPr anchorCtr="0" anchor="ctr" bIns="36000" lIns="36000" rIns="36000" tIns="36000">
            <a:noAutofit/>
          </a:bodyPr>
          <a:lstStyle/>
          <a:p>
            <a:pPr indent="0" lvl="0" marL="0" marR="0" rtl="0" algn="ctr">
              <a:spcBef>
                <a:spcPts val="0"/>
              </a:spcBef>
              <a:buSzPct val="25000"/>
              <a:buNone/>
            </a:pPr>
            <a:r>
              <a:rPr b="1" lang="fr-FR" sz="2800">
                <a:solidFill>
                  <a:srgbClr val="7F7F7F"/>
                </a:solidFill>
                <a:latin typeface="Century Gothic"/>
                <a:ea typeface="Century Gothic"/>
                <a:cs typeface="Century Gothic"/>
                <a:sym typeface="Century Gothic"/>
              </a:rPr>
              <a:t>You fuckin’ kiddin’ me ?</a:t>
            </a:r>
          </a:p>
        </p:txBody>
      </p:sp>
      <p:sp>
        <p:nvSpPr>
          <p:cNvPr id="2141" name="Shape 2141"/>
          <p:cNvSpPr txBox="1"/>
          <p:nvPr/>
        </p:nvSpPr>
        <p:spPr>
          <a:xfrm>
            <a:off x="683568" y="41275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spcAft>
                <a:spcPts val="0"/>
              </a:spcAft>
              <a:buClr>
                <a:schemeClr val="dk1"/>
              </a:buClr>
              <a:buSzPct val="25000"/>
              <a:buFont typeface="Century Gothic"/>
              <a:buNone/>
            </a:pPr>
            <a:r>
              <a:rPr b="1" lang="fr-FR" sz="4400">
                <a:solidFill>
                  <a:schemeClr val="dk1"/>
                </a:solidFill>
                <a:latin typeface="Century Gothic"/>
                <a:ea typeface="Century Gothic"/>
                <a:cs typeface="Century Gothic"/>
                <a:sym typeface="Century Gothic"/>
              </a:rPr>
              <a:t>One more thing…</a:t>
            </a:r>
          </a:p>
          <a:p>
            <a:pPr indent="0" lvl="0" marL="0" marR="0" rtl="0" algn="ctr">
              <a:spcBef>
                <a:spcPts val="0"/>
              </a:spcBef>
              <a:buClr>
                <a:schemeClr val="dk1"/>
              </a:buClr>
              <a:buFont typeface="Century Gothic"/>
              <a:buNone/>
            </a:pPr>
            <a:r>
              <a:t/>
            </a:r>
            <a:endParaRPr b="1" sz="4400">
              <a:solidFill>
                <a:schemeClr val="dk1"/>
              </a:solidFill>
              <a:latin typeface="Century Gothic"/>
              <a:ea typeface="Century Gothic"/>
              <a:cs typeface="Century Gothic"/>
              <a:sym typeface="Century Gothic"/>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5" name="Shape 2145"/>
        <p:cNvGrpSpPr/>
        <p:nvPr/>
      </p:nvGrpSpPr>
      <p:grpSpPr>
        <a:xfrm>
          <a:off x="0" y="0"/>
          <a:ext cx="0" cy="0"/>
          <a:chOff x="0" y="0"/>
          <a:chExt cx="0" cy="0"/>
        </a:xfrm>
      </p:grpSpPr>
      <p:sp>
        <p:nvSpPr>
          <p:cNvPr id="2146" name="Shape 2146"/>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0" i="0" lang="fr-FR" sz="4400" u="none" cap="none" strike="noStrike">
                <a:solidFill>
                  <a:schemeClr val="dk1"/>
                </a:solidFill>
                <a:latin typeface="Century Gothic"/>
                <a:ea typeface="Century Gothic"/>
                <a:cs typeface="Century Gothic"/>
                <a:sym typeface="Century Gothic"/>
              </a:rPr>
              <a:t>125 recommandations</a:t>
            </a:r>
          </a:p>
        </p:txBody>
      </p:sp>
      <p:sp>
        <p:nvSpPr>
          <p:cNvPr id="2147" name="Shape 214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0" i="0" lang="fr-FR" sz="3200" u="none" cap="none" strike="noStrike">
                <a:solidFill>
                  <a:schemeClr val="dk1"/>
                </a:solidFill>
                <a:latin typeface="Century Gothic"/>
                <a:ea typeface="Century Gothic"/>
                <a:cs typeface="Century Gothic"/>
                <a:sym typeface="Century Gothic"/>
              </a:rPr>
              <a:t>« niveau 4 »</a:t>
            </a:r>
          </a:p>
          <a:p>
            <a:pPr indent="0" lvl="0" marL="0" marR="0" rtl="0" algn="l">
              <a:spcBef>
                <a:spcPts val="640"/>
              </a:spcBef>
              <a:spcAft>
                <a:spcPts val="0"/>
              </a:spcAft>
              <a:buClr>
                <a:schemeClr val="dk1"/>
              </a:buClr>
              <a:buSzPct val="25000"/>
              <a:buFont typeface="Arial"/>
              <a:buNone/>
            </a:pPr>
            <a:r>
              <a:rPr b="0" i="0" lang="fr-FR" sz="3200" u="none" cap="none" strike="noStrike">
                <a:solidFill>
                  <a:schemeClr val="dk1"/>
                </a:solidFill>
                <a:latin typeface="Century Gothic"/>
                <a:ea typeface="Century Gothic"/>
                <a:cs typeface="Century Gothic"/>
                <a:sym typeface="Century Gothic"/>
              </a:rPr>
              <a:t>Pas toujours :  Réaliste : universel /consensuel / vérifiable /utile</a:t>
            </a:r>
          </a:p>
          <a:p>
            <a:pPr indent="0" lvl="0" marL="0" marR="0" rtl="0" algn="l">
              <a:spcBef>
                <a:spcPts val="640"/>
              </a:spcBef>
              <a:spcAft>
                <a:spcPts val="0"/>
              </a:spcAft>
              <a:buClr>
                <a:schemeClr val="dk1"/>
              </a:buClr>
              <a:buSzPct val="25000"/>
              <a:buFont typeface="Arial"/>
              <a:buNone/>
            </a:pPr>
            <a:r>
              <a:t/>
            </a:r>
            <a:endParaRPr b="0" i="0" sz="3200" u="none" cap="none" strike="noStrike">
              <a:solidFill>
                <a:schemeClr val="dk1"/>
              </a:solidFill>
              <a:latin typeface="Century Gothic"/>
              <a:ea typeface="Century Gothic"/>
              <a:cs typeface="Century Gothic"/>
              <a:sym typeface="Century Gothic"/>
            </a:endParaRPr>
          </a:p>
          <a:p>
            <a:pPr indent="0" lvl="0" marL="0" marR="0" rtl="0" algn="l">
              <a:spcBef>
                <a:spcPts val="640"/>
              </a:spcBef>
              <a:buClr>
                <a:schemeClr val="dk1"/>
              </a:buClr>
              <a:buSzPct val="25000"/>
              <a:buFont typeface="Arial"/>
              <a:buNone/>
            </a:pPr>
            <a:r>
              <a:rPr b="0" i="0" lang="fr-FR" sz="3200" u="none" cap="none" strike="noStrike">
                <a:solidFill>
                  <a:schemeClr val="dk1"/>
                </a:solidFill>
                <a:latin typeface="Century Gothic"/>
                <a:ea typeface="Century Gothic"/>
                <a:cs typeface="Century Gothic"/>
                <a:sym typeface="Century Gothic"/>
              </a:rPr>
              <a:t>Exemple : </a:t>
            </a:r>
            <a:r>
              <a:rPr b="0" i="0" lang="fr-FR" sz="3200" u="sng" cap="none" strike="noStrike">
                <a:solidFill>
                  <a:schemeClr val="hlink"/>
                </a:solidFill>
                <a:latin typeface="Century Gothic"/>
                <a:ea typeface="Century Gothic"/>
                <a:cs typeface="Century Gothic"/>
                <a:sym typeface="Century Gothic"/>
                <a:hlinkClick r:id="rId3"/>
              </a:rPr>
              <a:t>Les tableaux de données des documents PDF internes sont structurés.</a:t>
            </a: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pic>
        <p:nvPicPr>
          <p:cNvPr descr="https://upload.wikimedia.org/wikipedia/commons/thumb/e/ea/Thats_all_folks.svg/2000px-Thats_all_folks.svg.png" id="2152" name="Shape 2152"/>
          <p:cNvPicPr preferRelativeResize="0"/>
          <p:nvPr/>
        </p:nvPicPr>
        <p:blipFill rotWithShape="1">
          <a:blip r:embed="rId3">
            <a:alphaModFix/>
          </a:blip>
          <a:srcRect b="0" l="0" r="0" t="0"/>
          <a:stretch/>
        </p:blipFill>
        <p:spPr>
          <a:xfrm>
            <a:off x="0" y="0"/>
            <a:ext cx="9144000" cy="6897552"/>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Shape 2157"/>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0" i="0" lang="fr-FR" sz="4400" u="none" cap="none" strike="noStrike">
                <a:solidFill>
                  <a:schemeClr val="dk1"/>
                </a:solidFill>
                <a:latin typeface="Century Gothic"/>
                <a:ea typeface="Century Gothic"/>
                <a:cs typeface="Century Gothic"/>
                <a:sym typeface="Century Gothic"/>
              </a:rPr>
              <a:t>Sources et remerciements</a:t>
            </a:r>
          </a:p>
        </p:txBody>
      </p:sp>
      <p:sp>
        <p:nvSpPr>
          <p:cNvPr id="2158" name="Shape 2158"/>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spcAft>
                <a:spcPts val="0"/>
              </a:spcAft>
              <a:buClr>
                <a:schemeClr val="dk1"/>
              </a:buClr>
              <a:buSzPct val="25000"/>
              <a:buFont typeface="Arial"/>
              <a:buNone/>
            </a:pPr>
            <a:r>
              <a:rPr b="0" i="0" lang="fr-FR" sz="2720" u="none" cap="none" strike="noStrike">
                <a:solidFill>
                  <a:schemeClr val="dk1"/>
                </a:solidFill>
                <a:latin typeface="Century Gothic"/>
                <a:ea typeface="Century Gothic"/>
                <a:cs typeface="Century Gothic"/>
                <a:sym typeface="Century Gothic"/>
              </a:rPr>
              <a:t>Qualité Web, le livre (Eyroles)</a:t>
            </a:r>
          </a:p>
          <a:p>
            <a:pPr indent="0" lvl="0" marL="0" marR="0" rtl="0" algn="l">
              <a:lnSpc>
                <a:spcPct val="80000"/>
              </a:lnSpc>
              <a:spcBef>
                <a:spcPts val="1968"/>
              </a:spcBef>
              <a:spcAft>
                <a:spcPts val="0"/>
              </a:spcAft>
              <a:buClr>
                <a:schemeClr val="dk1"/>
              </a:buClr>
              <a:buSzPct val="25000"/>
              <a:buFont typeface="Arial"/>
              <a:buNone/>
            </a:pPr>
            <a:r>
              <a:rPr b="0" i="0" lang="fr-FR" sz="2720" u="none" cap="none" strike="noStrike">
                <a:solidFill>
                  <a:schemeClr val="dk1"/>
                </a:solidFill>
                <a:latin typeface="Century Gothic"/>
                <a:ea typeface="Century Gothic"/>
                <a:cs typeface="Century Gothic"/>
                <a:sym typeface="Century Gothic"/>
              </a:rPr>
              <a:t>Référentiel Opquast</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Elie Sloïm, Laurent Denis (Témésis)</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Delphine Malassingne (Ekino)</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Christophe Libert (Région Île-de-France)</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Luke Wroblewski (@lukew)</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Matt Groening (désolé pour la violation de ©)</a:t>
            </a:r>
          </a:p>
          <a:p>
            <a:pPr indent="0" lvl="0" marL="0" marR="0" rtl="0" algn="l">
              <a:lnSpc>
                <a:spcPct val="80000"/>
              </a:lnSpc>
              <a:spcBef>
                <a:spcPts val="1968"/>
              </a:spcBef>
              <a:spcAft>
                <a:spcPts val="0"/>
              </a:spcAft>
              <a:buClr>
                <a:schemeClr val="dk1"/>
              </a:buClr>
              <a:buSzPct val="25000"/>
              <a:buFont typeface="Arial"/>
              <a:buNone/>
            </a:pPr>
            <a:r>
              <a:rPr b="0" i="0" lang="fr-FR" sz="2380" u="none" cap="none" strike="noStrike">
                <a:solidFill>
                  <a:schemeClr val="dk1"/>
                </a:solidFill>
                <a:latin typeface="Century Gothic"/>
                <a:ea typeface="Century Gothic"/>
                <a:cs typeface="Century Gothic"/>
                <a:sym typeface="Century Gothic"/>
              </a:rPr>
              <a:t>Le world wide web</a:t>
            </a:r>
          </a:p>
          <a:p>
            <a:pPr indent="0" lvl="0" marL="0" marR="0" rtl="0" algn="l">
              <a:lnSpc>
                <a:spcPct val="80000"/>
              </a:lnSpc>
              <a:spcBef>
                <a:spcPts val="1144"/>
              </a:spcBef>
              <a:spcAft>
                <a:spcPts val="0"/>
              </a:spcAft>
              <a:buClr>
                <a:schemeClr val="dk1"/>
              </a:buClr>
              <a:buSzPct val="25000"/>
              <a:buFont typeface="Arial"/>
              <a:buNone/>
            </a:pPr>
            <a:r>
              <a:t/>
            </a:r>
            <a:endParaRPr b="0" i="0" sz="2720" u="none" cap="none" strike="noStrike">
              <a:solidFill>
                <a:schemeClr val="dk1"/>
              </a:solidFill>
              <a:latin typeface="Century Gothic"/>
              <a:ea typeface="Century Gothic"/>
              <a:cs typeface="Century Gothic"/>
              <a:sym typeface="Century Gothic"/>
            </a:endParaRPr>
          </a:p>
          <a:p>
            <a:pPr indent="0" lvl="0" marL="0" marR="0" rtl="0" algn="l">
              <a:lnSpc>
                <a:spcPct val="80000"/>
              </a:lnSpc>
              <a:spcBef>
                <a:spcPts val="544"/>
              </a:spcBef>
              <a:buClr>
                <a:schemeClr val="dk1"/>
              </a:buClr>
              <a:buSzPct val="25000"/>
              <a:buFont typeface="Arial"/>
              <a:buNone/>
            </a:pPr>
            <a:r>
              <a:t/>
            </a:r>
            <a:endParaRPr b="0" i="0" sz="272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2" name="Shape 2162"/>
        <p:cNvGrpSpPr/>
        <p:nvPr/>
      </p:nvGrpSpPr>
      <p:grpSpPr>
        <a:xfrm>
          <a:off x="0" y="0"/>
          <a:ext cx="0" cy="0"/>
          <a:chOff x="0" y="0"/>
          <a:chExt cx="0" cy="0"/>
        </a:xfrm>
      </p:grpSpPr>
      <p:sp>
        <p:nvSpPr>
          <p:cNvPr id="2163" name="Shape 2163"/>
          <p:cNvSpPr/>
          <p:nvPr/>
        </p:nvSpPr>
        <p:spPr>
          <a:xfrm>
            <a:off x="263094" y="6007326"/>
            <a:ext cx="8629385" cy="648742"/>
          </a:xfrm>
          <a:prstGeom prst="rect">
            <a:avLst/>
          </a:prstGeom>
          <a:solidFill>
            <a:schemeClr val="lt1"/>
          </a:solidFill>
          <a:ln cap="flat" cmpd="sng" w="25400">
            <a:solidFill>
              <a:schemeClr val="dk1"/>
            </a:solidFill>
            <a:prstDash val="solid"/>
            <a:round/>
            <a:headEnd len="med" w="med" type="none"/>
            <a:tailEnd len="med" w="med" type="none"/>
          </a:ln>
        </p:spPr>
        <p:txBody>
          <a:bodyPr anchorCtr="0" anchor="ctr" bIns="45700" lIns="91425" rIns="91425" tIns="45700">
            <a:noAutofit/>
          </a:bodyPr>
          <a:lstStyle/>
          <a:p>
            <a:pPr indent="-3175" lvl="0" marL="1793875" marR="0" rtl="0" algn="l">
              <a:spcBef>
                <a:spcPts val="0"/>
              </a:spcBef>
              <a:buSzPct val="25000"/>
              <a:buNone/>
            </a:pPr>
            <a:r>
              <a:rPr lang="fr-FR" sz="1400">
                <a:solidFill>
                  <a:schemeClr val="dk1"/>
                </a:solidFill>
                <a:latin typeface="Century Gothic"/>
                <a:ea typeface="Century Gothic"/>
                <a:cs typeface="Century Gothic"/>
                <a:sym typeface="Century Gothic"/>
              </a:rPr>
              <a:t>Ce support est en Creative Commons (</a:t>
            </a:r>
            <a:r>
              <a:rPr lang="fr-FR" sz="1400" u="sng">
                <a:solidFill>
                  <a:schemeClr val="hlink"/>
                </a:solidFill>
                <a:latin typeface="Century Gothic"/>
                <a:ea typeface="Century Gothic"/>
                <a:cs typeface="Century Gothic"/>
                <a:sym typeface="Century Gothic"/>
                <a:hlinkClick r:id="rId3"/>
              </a:rPr>
              <a:t>http://creativecommons.org/licenses</a:t>
            </a:r>
            <a:r>
              <a:rPr lang="fr-FR" sz="1400">
                <a:solidFill>
                  <a:schemeClr val="dk1"/>
                </a:solidFill>
                <a:latin typeface="Century Gothic"/>
                <a:ea typeface="Century Gothic"/>
                <a:cs typeface="Century Gothic"/>
                <a:sym typeface="Century Gothic"/>
              </a:rPr>
              <a:t>)</a:t>
            </a:r>
          </a:p>
          <a:p>
            <a:pPr indent="-3175" lvl="0" marL="1793875" marR="0" rtl="0" algn="l">
              <a:spcBef>
                <a:spcPts val="0"/>
              </a:spcBef>
              <a:buSzPct val="25000"/>
              <a:buNone/>
            </a:pPr>
            <a:r>
              <a:rPr lang="fr-FR" sz="1400">
                <a:solidFill>
                  <a:schemeClr val="dk1"/>
                </a:solidFill>
                <a:latin typeface="Century Gothic"/>
                <a:ea typeface="Century Gothic"/>
                <a:cs typeface="Century Gothic"/>
                <a:sym typeface="Century Gothic"/>
              </a:rPr>
              <a:t>CC BY-SA - Attribution - Partage dans les Mêmes Conditions  </a:t>
            </a:r>
          </a:p>
        </p:txBody>
      </p:sp>
      <p:pic>
        <p:nvPicPr>
          <p:cNvPr descr="http://creativecommons.org.nz/wp-content/uploads/2012/05/by-sa.png" id="2164" name="Shape 2164"/>
          <p:cNvPicPr preferRelativeResize="0"/>
          <p:nvPr/>
        </p:nvPicPr>
        <p:blipFill rotWithShape="1">
          <a:blip r:embed="rId4">
            <a:alphaModFix/>
          </a:blip>
          <a:srcRect b="0" l="0" r="0" t="0"/>
          <a:stretch/>
        </p:blipFill>
        <p:spPr>
          <a:xfrm>
            <a:off x="269320" y="6007326"/>
            <a:ext cx="1841590" cy="648742"/>
          </a:xfrm>
          <a:prstGeom prst="rect">
            <a:avLst/>
          </a:prstGeom>
          <a:noFill/>
          <a:ln>
            <a:noFill/>
          </a:ln>
        </p:spPr>
      </p:pic>
      <p:sp>
        <p:nvSpPr>
          <p:cNvPr id="2165" name="Shape 2165"/>
          <p:cNvSpPr txBox="1"/>
          <p:nvPr/>
        </p:nvSpPr>
        <p:spPr>
          <a:xfrm>
            <a:off x="2110911" y="2348880"/>
            <a:ext cx="6781567" cy="2292935"/>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3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3200">
              <a:solidFill>
                <a:schemeClr val="dk1"/>
              </a:solidFill>
              <a:latin typeface="Century Gothic"/>
              <a:ea typeface="Century Gothic"/>
              <a:cs typeface="Century Gothic"/>
              <a:sym typeface="Century Gothic"/>
            </a:endParaRPr>
          </a:p>
          <a:p>
            <a:pPr indent="0" lvl="2" marL="914400" marR="0" rtl="0" algn="l">
              <a:spcBef>
                <a:spcPts val="600"/>
              </a:spcBef>
              <a:spcAft>
                <a:spcPts val="0"/>
              </a:spcAft>
              <a:buSzPct val="25000"/>
              <a:buNone/>
            </a:pPr>
            <a:r>
              <a:rPr b="0" i="0" lang="fr-FR" sz="3200" u="none" cap="none" strike="noStrike">
                <a:solidFill>
                  <a:schemeClr val="dk1"/>
                </a:solidFill>
                <a:latin typeface="Century Gothic"/>
                <a:ea typeface="Century Gothic"/>
                <a:cs typeface="Century Gothic"/>
                <a:sym typeface="Century Gothic"/>
              </a:rPr>
              <a:t>bertrand@matge.com</a:t>
            </a:r>
          </a:p>
          <a:p>
            <a:pPr indent="0" lvl="2" marL="914400" marR="0" rtl="0" algn="l">
              <a:spcBef>
                <a:spcPts val="1200"/>
              </a:spcBef>
              <a:spcAft>
                <a:spcPts val="0"/>
              </a:spcAft>
              <a:buSzPct val="25000"/>
              <a:buNone/>
            </a:pPr>
            <a:r>
              <a:rPr b="0" i="0" lang="fr-FR" sz="3200" u="none" cap="none" strike="noStrike">
                <a:solidFill>
                  <a:schemeClr val="dk1"/>
                </a:solidFill>
                <a:latin typeface="Century Gothic"/>
                <a:ea typeface="Century Gothic"/>
                <a:cs typeface="Century Gothic"/>
                <a:sym typeface="Century Gothic"/>
              </a:rPr>
              <a:t>@bmatge</a:t>
            </a:r>
          </a:p>
        </p:txBody>
      </p:sp>
      <p:pic>
        <p:nvPicPr>
          <p:cNvPr id="2166" name="Shape 2166"/>
          <p:cNvPicPr preferRelativeResize="0"/>
          <p:nvPr/>
        </p:nvPicPr>
        <p:blipFill rotWithShape="1">
          <a:blip r:embed="rId5">
            <a:alphaModFix/>
          </a:blip>
          <a:srcRect b="0" l="0" r="0" t="0"/>
          <a:stretch/>
        </p:blipFill>
        <p:spPr>
          <a:xfrm>
            <a:off x="2267743" y="3429000"/>
            <a:ext cx="674647" cy="504056"/>
          </a:xfrm>
          <a:prstGeom prst="rect">
            <a:avLst/>
          </a:prstGeom>
          <a:noFill/>
          <a:ln>
            <a:noFill/>
          </a:ln>
        </p:spPr>
      </p:pic>
      <p:pic>
        <p:nvPicPr>
          <p:cNvPr id="2167" name="Shape 2167"/>
          <p:cNvPicPr preferRelativeResize="0"/>
          <p:nvPr/>
        </p:nvPicPr>
        <p:blipFill rotWithShape="1">
          <a:blip r:embed="rId6">
            <a:alphaModFix/>
          </a:blip>
          <a:srcRect b="0" l="0" r="0" t="0"/>
          <a:stretch/>
        </p:blipFill>
        <p:spPr>
          <a:xfrm>
            <a:off x="2207378" y="3955971"/>
            <a:ext cx="748655" cy="685844"/>
          </a:xfrm>
          <a:prstGeom prst="rect">
            <a:avLst/>
          </a:prstGeom>
          <a:noFill/>
          <a:ln>
            <a:noFill/>
          </a:ln>
        </p:spPr>
      </p:pic>
      <p:pic>
        <p:nvPicPr>
          <p:cNvPr id="2168" name="Shape 2168"/>
          <p:cNvPicPr preferRelativeResize="0"/>
          <p:nvPr/>
        </p:nvPicPr>
        <p:blipFill rotWithShape="1">
          <a:blip r:embed="rId7">
            <a:alphaModFix/>
          </a:blip>
          <a:srcRect b="0" l="0" r="0" t="0"/>
          <a:stretch/>
        </p:blipFill>
        <p:spPr>
          <a:xfrm>
            <a:off x="395536" y="3350048"/>
            <a:ext cx="1302444" cy="1277966"/>
          </a:xfrm>
          <a:prstGeom prst="rect">
            <a:avLst/>
          </a:prstGeom>
          <a:noFill/>
          <a:ln>
            <a:noFill/>
          </a:ln>
        </p:spPr>
      </p:pic>
      <p:sp>
        <p:nvSpPr>
          <p:cNvPr id="2169" name="Shape 2169"/>
          <p:cNvSpPr/>
          <p:nvPr/>
        </p:nvSpPr>
        <p:spPr>
          <a:xfrm>
            <a:off x="467543" y="2060848"/>
            <a:ext cx="7127271"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fr-FR" sz="7200">
                <a:solidFill>
                  <a:schemeClr val="dk1"/>
                </a:solidFill>
                <a:latin typeface="Century Gothic"/>
                <a:ea typeface="Century Gothic"/>
                <a:cs typeface="Century Gothic"/>
                <a:sym typeface="Century Gothic"/>
              </a:rPr>
              <a:t>Bertrand Matge</a:t>
            </a:r>
          </a:p>
        </p:txBody>
      </p:sp>
      <p:sp>
        <p:nvSpPr>
          <p:cNvPr id="2170" name="Shape 2170"/>
          <p:cNvSpPr/>
          <p:nvPr/>
        </p:nvSpPr>
        <p:spPr>
          <a:xfrm>
            <a:off x="467543" y="4661380"/>
            <a:ext cx="1108365" cy="369332"/>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lang="fr-FR" sz="1800">
                <a:solidFill>
                  <a:srgbClr val="92CCDC"/>
                </a:solidFill>
                <a:latin typeface="Century Gothic"/>
                <a:ea typeface="Century Gothic"/>
                <a:cs typeface="Century Gothic"/>
                <a:sym typeface="Century Gothic"/>
              </a:rPr>
              <a:t>B9VN1U</a:t>
            </a:r>
          </a:p>
        </p:txBody>
      </p:sp>
      <p:pic>
        <p:nvPicPr>
          <p:cNvPr descr="Afficher l'image d'origine" id="2171" name="Shape 2171"/>
          <p:cNvPicPr preferRelativeResize="0"/>
          <p:nvPr/>
        </p:nvPicPr>
        <p:blipFill rotWithShape="1">
          <a:blip r:embed="rId8">
            <a:alphaModFix/>
          </a:blip>
          <a:srcRect b="0" l="0" r="0" t="0"/>
          <a:stretch/>
        </p:blipFill>
        <p:spPr>
          <a:xfrm>
            <a:off x="458856" y="5157192"/>
            <a:ext cx="1117052" cy="5585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éléments visuellement présentés sous forme de liste sont balisés de façon appropriée dans le code source.</a:t>
            </a:r>
          </a:p>
        </p:txBody>
      </p:sp>
      <p:sp>
        <p:nvSpPr>
          <p:cNvPr id="338" name="Shape 33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21</a:t>
            </a:r>
          </a:p>
        </p:txBody>
      </p:sp>
      <p:sp>
        <p:nvSpPr>
          <p:cNvPr id="339" name="Shape 339"/>
          <p:cNvSpPr/>
          <p:nvPr/>
        </p:nvSpPr>
        <p:spPr>
          <a:xfrm>
            <a:off x="755575" y="3645023"/>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&lt;ol&gt; &lt;ul&gt; &lt;li&gt; &lt;dl&gt; &lt;dt&gt; &lt;dd&gt;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textes pouvant être mis en forme via des styles ne sont pas remplacés par des images.</a:t>
            </a:r>
            <a:br>
              <a:rPr b="1" i="0" lang="fr-FR" sz="3240" u="none" cap="none" strike="noStrike">
                <a:solidFill>
                  <a:schemeClr val="dk1"/>
                </a:solidFill>
                <a:latin typeface="Century Gothic"/>
                <a:ea typeface="Century Gothic"/>
                <a:cs typeface="Century Gothic"/>
                <a:sym typeface="Century Gothic"/>
              </a:rPr>
            </a:br>
          </a:p>
        </p:txBody>
      </p:sp>
      <p:sp>
        <p:nvSpPr>
          <p:cNvPr id="346" name="Shape 34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22</a:t>
            </a:r>
          </a:p>
        </p:txBody>
      </p:sp>
      <p:sp>
        <p:nvSpPr>
          <p:cNvPr id="347" name="Shape 347"/>
          <p:cNvSpPr/>
          <p:nvPr/>
        </p:nvSpPr>
        <p:spPr>
          <a:xfrm>
            <a:off x="1887280" y="4722296"/>
            <a:ext cx="18466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u="sng">
                <a:solidFill>
                  <a:schemeClr val="hlink"/>
                </a:solidFill>
                <a:latin typeface="Century Gothic"/>
                <a:ea typeface="Century Gothic"/>
                <a:cs typeface="Century Gothic"/>
                <a:sym typeface="Century Gothic"/>
                <a:hlinkClick r:id="rId3"/>
              </a:rPr>
              <a:t> </a:t>
            </a:r>
          </a:p>
        </p:txBody>
      </p:sp>
      <p:sp>
        <p:nvSpPr>
          <p:cNvPr id="348" name="Shape 348"/>
          <p:cNvSpPr/>
          <p:nvPr/>
        </p:nvSpPr>
        <p:spPr>
          <a:xfrm>
            <a:off x="3458905" y="3623746"/>
            <a:ext cx="184666"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800" u="sng">
                <a:solidFill>
                  <a:schemeClr val="hlink"/>
                </a:solidFill>
                <a:latin typeface="Century Gothic"/>
                <a:ea typeface="Century Gothic"/>
                <a:cs typeface="Century Gothic"/>
                <a:sym typeface="Century Gothic"/>
                <a:hlinkClick r:id="rId4"/>
              </a:rPr>
              <a:t> </a:t>
            </a:r>
          </a:p>
        </p:txBody>
      </p:sp>
      <p:pic>
        <p:nvPicPr>
          <p:cNvPr descr="Capture d’écran 2015-10-03 à 18.15.20.png" id="349" name="Shape 349"/>
          <p:cNvPicPr preferRelativeResize="0"/>
          <p:nvPr/>
        </p:nvPicPr>
        <p:blipFill rotWithShape="1">
          <a:blip r:embed="rId5">
            <a:alphaModFix/>
          </a:blip>
          <a:srcRect b="0" l="0" r="0" t="0"/>
          <a:stretch/>
        </p:blipFill>
        <p:spPr>
          <a:xfrm>
            <a:off x="0" y="3212975"/>
            <a:ext cx="9144000" cy="2528209"/>
          </a:xfrm>
          <a:prstGeom prst="rect">
            <a:avLst/>
          </a:prstGeom>
          <a:noFill/>
          <a:ln>
            <a:noFill/>
          </a:ln>
        </p:spPr>
      </p:pic>
      <p:sp>
        <p:nvSpPr>
          <p:cNvPr id="350" name="Shape 350"/>
          <p:cNvSpPr/>
          <p:nvPr/>
        </p:nvSpPr>
        <p:spPr>
          <a:xfrm>
            <a:off x="1763688" y="4149080"/>
            <a:ext cx="1584175" cy="792087"/>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351" name="Shape 351"/>
          <p:cNvSpPr/>
          <p:nvPr/>
        </p:nvSpPr>
        <p:spPr>
          <a:xfrm>
            <a:off x="2195735" y="5013176"/>
            <a:ext cx="3816424" cy="720080"/>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352" name="Shape 352"/>
          <p:cNvSpPr/>
          <p:nvPr/>
        </p:nvSpPr>
        <p:spPr>
          <a:xfrm>
            <a:off x="6660232" y="3717032"/>
            <a:ext cx="2232248" cy="432047"/>
          </a:xfrm>
          <a:prstGeom prst="rect">
            <a:avLst/>
          </a:prstGeom>
          <a:noFill/>
          <a:ln cap="flat" cmpd="sng" w="57150">
            <a:solidFill>
              <a:srgbClr val="008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première occurrence d'une abréviation ou d'un acronyme dans le corps de chaque page donne accès à sa signification.</a:t>
            </a:r>
          </a:p>
        </p:txBody>
      </p:sp>
      <p:sp>
        <p:nvSpPr>
          <p:cNvPr id="359" name="Shape 3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23</a:t>
            </a:r>
          </a:p>
        </p:txBody>
      </p:sp>
      <p:pic>
        <p:nvPicPr>
          <p:cNvPr id="360" name="Shape 360"/>
          <p:cNvPicPr preferRelativeResize="0"/>
          <p:nvPr/>
        </p:nvPicPr>
        <p:blipFill rotWithShape="1">
          <a:blip r:embed="rId3">
            <a:alphaModFix/>
          </a:blip>
          <a:srcRect b="0" l="0" r="0" t="0"/>
          <a:stretch/>
        </p:blipFill>
        <p:spPr>
          <a:xfrm>
            <a:off x="1043608" y="3284983"/>
            <a:ext cx="5850649" cy="1800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ne contient pas d'éléments détournés à des fins de présentation</a:t>
            </a:r>
            <a:br>
              <a:rPr b="1" i="0" lang="fr-FR" sz="3240" u="none" cap="none" strike="noStrike">
                <a:solidFill>
                  <a:schemeClr val="dk1"/>
                </a:solidFill>
                <a:latin typeface="Century Gothic"/>
                <a:ea typeface="Century Gothic"/>
                <a:cs typeface="Century Gothic"/>
                <a:sym typeface="Century Gothic"/>
              </a:rPr>
            </a:br>
          </a:p>
        </p:txBody>
      </p:sp>
      <p:sp>
        <p:nvSpPr>
          <p:cNvPr id="367" name="Shape 3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24</a:t>
            </a:r>
          </a:p>
        </p:txBody>
      </p:sp>
      <p:pic>
        <p:nvPicPr>
          <p:cNvPr id="368" name="Shape 368"/>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pic>
        <p:nvPicPr>
          <p:cNvPr id="369" name="Shape 369"/>
          <p:cNvPicPr preferRelativeResize="0"/>
          <p:nvPr/>
        </p:nvPicPr>
        <p:blipFill rotWithShape="1">
          <a:blip r:embed="rId3">
            <a:alphaModFix/>
          </a:blip>
          <a:srcRect b="0" l="0" r="0" t="0"/>
          <a:stretch/>
        </p:blipFill>
        <p:spPr>
          <a:xfrm>
            <a:off x="7164288" y="4725144"/>
            <a:ext cx="1481584" cy="1481584"/>
          </a:xfrm>
          <a:prstGeom prst="rect">
            <a:avLst/>
          </a:prstGeom>
          <a:noFill/>
          <a:ln>
            <a:noFill/>
          </a:ln>
        </p:spPr>
      </p:pic>
      <p:sp>
        <p:nvSpPr>
          <p:cNvPr id="370" name="Shape 370"/>
          <p:cNvSpPr/>
          <p:nvPr/>
        </p:nvSpPr>
        <p:spPr>
          <a:xfrm>
            <a:off x="1979711" y="5085183"/>
            <a:ext cx="2232248" cy="1296143"/>
          </a:xfrm>
          <a:prstGeom prst="wedgeRectCallout">
            <a:avLst>
              <a:gd fmla="val -63267"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Je veux que ça se voit en gros, comme un titre !</a:t>
            </a:r>
          </a:p>
        </p:txBody>
      </p:sp>
      <p:sp>
        <p:nvSpPr>
          <p:cNvPr id="371" name="Shape 371"/>
          <p:cNvSpPr/>
          <p:nvPr/>
        </p:nvSpPr>
        <p:spPr>
          <a:xfrm>
            <a:off x="4716016" y="5085183"/>
            <a:ext cx="2232248" cy="1296143"/>
          </a:xfrm>
          <a:prstGeom prst="wedgeRectCallout">
            <a:avLst>
              <a:gd fmla="val 61142" name="adj1"/>
              <a:gd fmla="val -33815"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OK, pas de souci je te colle un &lt;h1&gt; sur le paragraphe</a:t>
            </a:r>
          </a:p>
        </p:txBody>
      </p:sp>
      <p:sp>
        <p:nvSpPr>
          <p:cNvPr id="372" name="Shape 372"/>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sémantique ≠ style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code source de chaque page ne contient pas d'éléments ou d'attributs de présentation.</a:t>
            </a:r>
            <a:br>
              <a:rPr b="1" i="0" lang="fr-FR" sz="3240" u="none" cap="none" strike="noStrike">
                <a:solidFill>
                  <a:schemeClr val="dk1"/>
                </a:solidFill>
                <a:latin typeface="Century Gothic"/>
                <a:ea typeface="Century Gothic"/>
                <a:cs typeface="Century Gothic"/>
                <a:sym typeface="Century Gothic"/>
              </a:rPr>
            </a:br>
          </a:p>
        </p:txBody>
      </p:sp>
      <p:sp>
        <p:nvSpPr>
          <p:cNvPr id="379" name="Shape 3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25</a:t>
            </a:r>
          </a:p>
        </p:txBody>
      </p:sp>
      <p:sp>
        <p:nvSpPr>
          <p:cNvPr id="380" name="Shape 380"/>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accent5"/>
                </a:solidFill>
                <a:latin typeface="Century Gothic"/>
                <a:ea typeface="Century Gothic"/>
                <a:cs typeface="Century Gothic"/>
                <a:sym typeface="Century Gothic"/>
              </a:rPr>
              <a:t>&lt;p </a:t>
            </a:r>
            <a:r>
              <a:rPr lang="fr-FR" sz="4400">
                <a:solidFill>
                  <a:srgbClr val="FF0000"/>
                </a:solidFill>
                <a:latin typeface="Century Gothic"/>
                <a:ea typeface="Century Gothic"/>
                <a:cs typeface="Century Gothic"/>
                <a:sym typeface="Century Gothic"/>
              </a:rPr>
              <a:t>style=“     ”</a:t>
            </a:r>
            <a:r>
              <a:rPr lang="fr-FR" sz="4400">
                <a:solidFill>
                  <a:schemeClr val="accent5"/>
                </a:solidFill>
                <a:latin typeface="Century Gothic"/>
                <a:ea typeface="Century Gothic"/>
                <a:cs typeface="Century Gothic"/>
                <a:sym typeface="Century Gothic"/>
              </a:rPr>
              <a:t>&gt;</a:t>
            </a:r>
          </a:p>
          <a:p>
            <a:pPr indent="0" lvl="0" marL="0" marR="0" rtl="0" algn="ctr">
              <a:spcBef>
                <a:spcPts val="0"/>
              </a:spcBef>
              <a:buSzPct val="25000"/>
              <a:buNone/>
            </a:pPr>
            <a:r>
              <a:rPr lang="fr-FR" sz="4400">
                <a:solidFill>
                  <a:srgbClr val="FF0000"/>
                </a:solidFill>
                <a:latin typeface="Century Gothic"/>
                <a:ea typeface="Century Gothic"/>
                <a:cs typeface="Century Gothic"/>
                <a:sym typeface="Century Gothic"/>
              </a:rPr>
              <a:t>&lt;style&gt;&lt;/style&gt;</a:t>
            </a:r>
          </a:p>
        </p:txBody>
      </p:sp>
      <p:sp>
        <p:nvSpPr>
          <p:cNvPr id="381" name="Shape 381"/>
          <p:cNvSpPr/>
          <p:nvPr/>
        </p:nvSpPr>
        <p:spPr>
          <a:xfrm>
            <a:off x="755575" y="4366844"/>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structure ≠ style (attribut)</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Shape 386"/>
          <p:cNvPicPr preferRelativeResize="0"/>
          <p:nvPr/>
        </p:nvPicPr>
        <p:blipFill rotWithShape="1">
          <a:blip r:embed="rId3">
            <a:alphaModFix/>
          </a:blip>
          <a:srcRect b="0" l="0" r="0" t="0"/>
          <a:stretch/>
        </p:blipFill>
        <p:spPr>
          <a:xfrm>
            <a:off x="0" y="11373"/>
            <a:ext cx="9144000" cy="6846626"/>
          </a:xfrm>
          <a:prstGeom prst="rect">
            <a:avLst/>
          </a:prstGeom>
          <a:noFill/>
          <a:ln>
            <a:noFill/>
          </a:ln>
        </p:spPr>
      </p:pic>
      <p:sp>
        <p:nvSpPr>
          <p:cNvPr id="387" name="Shape 387"/>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Contact</a:t>
            </a:r>
          </a:p>
        </p:txBody>
      </p:sp>
      <p:sp>
        <p:nvSpPr>
          <p:cNvPr id="388" name="Shape 388"/>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image </a:t>
            </a:r>
            <a:r>
              <a:rPr b="1" i="0" lang="fr-FR" sz="3240" u="none" cap="none" strike="noStrike">
                <a:solidFill>
                  <a:schemeClr val="accent5"/>
                </a:solidFill>
                <a:latin typeface="Century Gothic"/>
                <a:ea typeface="Century Gothic"/>
                <a:cs typeface="Century Gothic"/>
                <a:sym typeface="Century Gothic"/>
              </a:rPr>
              <a:t>décorative</a:t>
            </a:r>
            <a:r>
              <a:rPr b="1" i="0" lang="fr-FR" sz="3240" u="none" cap="none" strike="noStrike">
                <a:solidFill>
                  <a:schemeClr val="dk1"/>
                </a:solidFill>
                <a:latin typeface="Century Gothic"/>
                <a:ea typeface="Century Gothic"/>
                <a:cs typeface="Century Gothic"/>
                <a:sym typeface="Century Gothic"/>
              </a:rPr>
              <a:t> est dotée d'une alternative textuelle appropriée.</a:t>
            </a:r>
          </a:p>
        </p:txBody>
      </p:sp>
      <p:sp>
        <p:nvSpPr>
          <p:cNvPr id="143" name="Shape 14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1</a:t>
            </a:r>
          </a:p>
        </p:txBody>
      </p:sp>
      <p:pic>
        <p:nvPicPr>
          <p:cNvPr id="144" name="Shape 144"/>
          <p:cNvPicPr preferRelativeResize="0"/>
          <p:nvPr/>
        </p:nvPicPr>
        <p:blipFill rotWithShape="1">
          <a:blip r:embed="rId3">
            <a:alphaModFix/>
          </a:blip>
          <a:srcRect b="0" l="0" r="0" t="0"/>
          <a:stretch/>
        </p:blipFill>
        <p:spPr>
          <a:xfrm>
            <a:off x="1187624" y="2060848"/>
            <a:ext cx="6326186" cy="3733800"/>
          </a:xfrm>
          <a:prstGeom prst="rect">
            <a:avLst/>
          </a:prstGeom>
          <a:noFill/>
          <a:ln>
            <a:noFill/>
          </a:ln>
        </p:spPr>
      </p:pic>
      <p:sp>
        <p:nvSpPr>
          <p:cNvPr id="145" name="Shape 145"/>
          <p:cNvSpPr/>
          <p:nvPr/>
        </p:nvSpPr>
        <p:spPr>
          <a:xfrm>
            <a:off x="0" y="5975030"/>
            <a:ext cx="9144428" cy="7078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1" lang="fr-FR" sz="2000">
                <a:solidFill>
                  <a:schemeClr val="dk1"/>
                </a:solidFill>
                <a:latin typeface="Century Gothic"/>
                <a:ea typeface="Century Gothic"/>
                <a:cs typeface="Century Gothic"/>
                <a:sym typeface="Century Gothic"/>
              </a:rPr>
              <a:t>ALT ?WTF? :</a:t>
            </a:r>
            <a:r>
              <a:rPr i="1" lang="fr-FR" sz="2000">
                <a:solidFill>
                  <a:schemeClr val="dk1"/>
                </a:solidFill>
                <a:latin typeface="Century Gothic"/>
                <a:ea typeface="Century Gothic"/>
                <a:cs typeface="Century Gothic"/>
                <a:sym typeface="Century Gothic"/>
              </a:rPr>
              <a:t> D'origine écossaise, Donald Trump (ici en 2010) a promis d'investir 700 millions de dollars dans le golf de Menie, près d'Aberdeen.</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un moyen de contact.</a:t>
            </a:r>
          </a:p>
        </p:txBody>
      </p:sp>
      <p:sp>
        <p:nvSpPr>
          <p:cNvPr id="395" name="Shape 39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26</a:t>
            </a:r>
          </a:p>
        </p:txBody>
      </p:sp>
      <p:pic>
        <p:nvPicPr>
          <p:cNvPr descr="Capture d’écran 2015-10-03 à 19.34.46.png" id="396" name="Shape 396"/>
          <p:cNvPicPr preferRelativeResize="0"/>
          <p:nvPr/>
        </p:nvPicPr>
        <p:blipFill rotWithShape="1">
          <a:blip r:embed="rId3">
            <a:alphaModFix/>
          </a:blip>
          <a:srcRect b="0" l="0" r="0" t="0"/>
          <a:stretch/>
        </p:blipFill>
        <p:spPr>
          <a:xfrm>
            <a:off x="1187624" y="2101783"/>
            <a:ext cx="6444208" cy="47562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deux moyens de contact.</a:t>
            </a:r>
          </a:p>
        </p:txBody>
      </p:sp>
      <p:sp>
        <p:nvSpPr>
          <p:cNvPr id="403" name="Shape 40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27</a:t>
            </a:r>
          </a:p>
        </p:txBody>
      </p:sp>
      <p:pic>
        <p:nvPicPr>
          <p:cNvPr descr="Capture d’écran 2015-10-03 à 19.40.58.png" id="404" name="Shape 404"/>
          <p:cNvPicPr preferRelativeResize="0"/>
          <p:nvPr/>
        </p:nvPicPr>
        <p:blipFill rotWithShape="1">
          <a:blip r:embed="rId3">
            <a:alphaModFix/>
          </a:blip>
          <a:srcRect b="0" l="0" r="0" t="0"/>
          <a:stretch/>
        </p:blipFill>
        <p:spPr>
          <a:xfrm>
            <a:off x="2339751" y="2348880"/>
            <a:ext cx="2806699" cy="3708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coordonnées postales et téléphoniques de la représentation locale ou du siège social des sociétés et organisations sont indiquées.</a:t>
            </a:r>
            <a:br>
              <a:rPr b="1" i="0" lang="fr-FR" sz="3240" u="none" cap="none" strike="noStrike">
                <a:solidFill>
                  <a:schemeClr val="dk1"/>
                </a:solidFill>
                <a:latin typeface="Century Gothic"/>
                <a:ea typeface="Century Gothic"/>
                <a:cs typeface="Century Gothic"/>
                <a:sym typeface="Century Gothic"/>
              </a:rPr>
            </a:br>
          </a:p>
        </p:txBody>
      </p:sp>
      <p:sp>
        <p:nvSpPr>
          <p:cNvPr id="411" name="Shape 4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28</a:t>
            </a:r>
          </a:p>
        </p:txBody>
      </p:sp>
      <p:pic>
        <p:nvPicPr>
          <p:cNvPr descr="Capture d’écran 2015-10-03 à 19.36.11.png" id="412" name="Shape 412"/>
          <p:cNvPicPr preferRelativeResize="0"/>
          <p:nvPr/>
        </p:nvPicPr>
        <p:blipFill rotWithShape="1">
          <a:blip r:embed="rId3">
            <a:alphaModFix/>
          </a:blip>
          <a:srcRect b="0" l="0" r="0" t="0"/>
          <a:stretch/>
        </p:blipFill>
        <p:spPr>
          <a:xfrm>
            <a:off x="971600" y="3284983"/>
            <a:ext cx="5461992" cy="27978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demande d'information fait l'objet d'un accusé de réception.</a:t>
            </a:r>
            <a:br>
              <a:rPr b="1" i="0" lang="fr-FR" sz="3240" u="none" cap="none" strike="noStrike">
                <a:solidFill>
                  <a:schemeClr val="dk1"/>
                </a:solidFill>
                <a:latin typeface="Century Gothic"/>
                <a:ea typeface="Century Gothic"/>
                <a:cs typeface="Century Gothic"/>
                <a:sym typeface="Century Gothic"/>
              </a:rPr>
            </a:br>
          </a:p>
        </p:txBody>
      </p:sp>
      <p:sp>
        <p:nvSpPr>
          <p:cNvPr id="419" name="Shape 4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29</a:t>
            </a:r>
          </a:p>
        </p:txBody>
      </p:sp>
      <p:pic>
        <p:nvPicPr>
          <p:cNvPr descr="Capture d’écran 2015-10-03 à 19.42.42.png" id="420" name="Shape 420"/>
          <p:cNvPicPr preferRelativeResize="0"/>
          <p:nvPr/>
        </p:nvPicPr>
        <p:blipFill rotWithShape="1">
          <a:blip r:embed="rId3">
            <a:alphaModFix/>
          </a:blip>
          <a:srcRect b="0" l="0" r="0" t="0"/>
          <a:stretch/>
        </p:blipFill>
        <p:spPr>
          <a:xfrm>
            <a:off x="755575" y="2636911"/>
            <a:ext cx="7092279" cy="28081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délais de réponse aux demandes d'information sont indiqués.</a:t>
            </a:r>
            <a:br>
              <a:rPr b="1" i="0" lang="fr-FR" sz="3240" u="none" cap="none" strike="noStrike">
                <a:solidFill>
                  <a:schemeClr val="dk1"/>
                </a:solidFill>
                <a:latin typeface="Century Gothic"/>
                <a:ea typeface="Century Gothic"/>
                <a:cs typeface="Century Gothic"/>
                <a:sym typeface="Century Gothic"/>
              </a:rPr>
            </a:br>
          </a:p>
        </p:txBody>
      </p:sp>
      <p:sp>
        <p:nvSpPr>
          <p:cNvPr id="427" name="Shape 42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30</a:t>
            </a:r>
          </a:p>
        </p:txBody>
      </p:sp>
      <p:pic>
        <p:nvPicPr>
          <p:cNvPr descr="Capture d’écran 2015-10-03 à 19.46.37.png" id="428" name="Shape 428"/>
          <p:cNvPicPr preferRelativeResize="0"/>
          <p:nvPr/>
        </p:nvPicPr>
        <p:blipFill rotWithShape="1">
          <a:blip r:embed="rId3">
            <a:alphaModFix/>
          </a:blip>
          <a:srcRect b="0" l="0" r="0" t="0"/>
          <a:stretch/>
        </p:blipFill>
        <p:spPr>
          <a:xfrm>
            <a:off x="683568" y="1844824"/>
            <a:ext cx="8026400" cy="4432299"/>
          </a:xfrm>
          <a:prstGeom prst="rect">
            <a:avLst/>
          </a:prstGeom>
          <a:noFill/>
          <a:ln>
            <a:noFill/>
          </a:ln>
        </p:spPr>
      </p:pic>
      <p:sp>
        <p:nvSpPr>
          <p:cNvPr id="429" name="Shape 429"/>
          <p:cNvSpPr/>
          <p:nvPr/>
        </p:nvSpPr>
        <p:spPr>
          <a:xfrm>
            <a:off x="1331640" y="4005064"/>
            <a:ext cx="1800199" cy="432047"/>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données contenues dans le Whois du site permettent de le relier directement à son propriétaire.</a:t>
            </a:r>
          </a:p>
        </p:txBody>
      </p:sp>
      <p:sp>
        <p:nvSpPr>
          <p:cNvPr id="436" name="Shape 4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31</a:t>
            </a:r>
          </a:p>
        </p:txBody>
      </p:sp>
      <p:pic>
        <p:nvPicPr>
          <p:cNvPr descr="Capture d’écran 2015-10-03 à 19.49.04.png" id="437" name="Shape 437"/>
          <p:cNvPicPr preferRelativeResize="0"/>
          <p:nvPr/>
        </p:nvPicPr>
        <p:blipFill rotWithShape="1">
          <a:blip r:embed="rId3">
            <a:alphaModFix/>
          </a:blip>
          <a:srcRect b="0" l="0" r="0" t="0"/>
          <a:stretch/>
        </p:blipFill>
        <p:spPr>
          <a:xfrm>
            <a:off x="1763688" y="2204864"/>
            <a:ext cx="4522812" cy="42943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id="442" name="Shape 442"/>
          <p:cNvPicPr preferRelativeResize="0"/>
          <p:nvPr/>
        </p:nvPicPr>
        <p:blipFill rotWithShape="1">
          <a:blip r:embed="rId3">
            <a:alphaModFix/>
          </a:blip>
          <a:srcRect b="0" l="0" r="0" t="0"/>
          <a:stretch/>
        </p:blipFill>
        <p:spPr>
          <a:xfrm>
            <a:off x="0" y="-10766"/>
            <a:ext cx="9144000" cy="6868766"/>
          </a:xfrm>
          <a:prstGeom prst="rect">
            <a:avLst/>
          </a:prstGeom>
          <a:noFill/>
          <a:ln>
            <a:noFill/>
          </a:ln>
        </p:spPr>
      </p:pic>
      <p:sp>
        <p:nvSpPr>
          <p:cNvPr id="443" name="Shape 443"/>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Contenus</a:t>
            </a:r>
          </a:p>
        </p:txBody>
      </p:sp>
      <p:sp>
        <p:nvSpPr>
          <p:cNvPr id="444" name="Shape 444"/>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titre de chaque page permet d'identifier le site.</a:t>
            </a:r>
            <a:br>
              <a:rPr b="1" i="0" lang="fr-FR" sz="3240" u="none" cap="none" strike="noStrike">
                <a:solidFill>
                  <a:schemeClr val="dk1"/>
                </a:solidFill>
                <a:latin typeface="Century Gothic"/>
                <a:ea typeface="Century Gothic"/>
                <a:cs typeface="Century Gothic"/>
                <a:sym typeface="Century Gothic"/>
              </a:rPr>
            </a:br>
          </a:p>
        </p:txBody>
      </p:sp>
      <p:sp>
        <p:nvSpPr>
          <p:cNvPr id="451" name="Shape 45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32</a:t>
            </a:r>
          </a:p>
        </p:txBody>
      </p:sp>
      <p:pic>
        <p:nvPicPr>
          <p:cNvPr descr="Capture d’écran 2015-10-03 à 20.03.14.png" id="452" name="Shape 452"/>
          <p:cNvPicPr preferRelativeResize="0"/>
          <p:nvPr/>
        </p:nvPicPr>
        <p:blipFill rotWithShape="1">
          <a:blip r:embed="rId3">
            <a:alphaModFix/>
          </a:blip>
          <a:srcRect b="0" l="0" r="0" t="0"/>
          <a:stretch/>
        </p:blipFill>
        <p:spPr>
          <a:xfrm>
            <a:off x="467543" y="3429000"/>
            <a:ext cx="7872169" cy="5040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titre de chaque page permet d'identifier son contenu.</a:t>
            </a:r>
          </a:p>
        </p:txBody>
      </p:sp>
      <p:sp>
        <p:nvSpPr>
          <p:cNvPr id="459" name="Shape 4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33</a:t>
            </a:r>
          </a:p>
        </p:txBody>
      </p:sp>
      <p:pic>
        <p:nvPicPr>
          <p:cNvPr descr="Capture d’écran 2015-10-03 à 20.03.14.png" id="460" name="Shape 460"/>
          <p:cNvPicPr preferRelativeResize="0"/>
          <p:nvPr/>
        </p:nvPicPr>
        <p:blipFill rotWithShape="1">
          <a:blip r:embed="rId3">
            <a:alphaModFix/>
          </a:blip>
          <a:srcRect b="0" l="0" r="0" t="0"/>
          <a:stretch/>
        </p:blipFill>
        <p:spPr>
          <a:xfrm>
            <a:off x="467543" y="3429000"/>
            <a:ext cx="7872169" cy="50405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contenus publicitaires ou sponsorisés sont identifiés comme tels.</a:t>
            </a:r>
            <a:br>
              <a:rPr b="1" i="0" lang="fr-FR" sz="3240" u="none" cap="none" strike="noStrike">
                <a:solidFill>
                  <a:schemeClr val="dk1"/>
                </a:solidFill>
                <a:latin typeface="Century Gothic"/>
                <a:ea typeface="Century Gothic"/>
                <a:cs typeface="Century Gothic"/>
                <a:sym typeface="Century Gothic"/>
              </a:rPr>
            </a:br>
          </a:p>
        </p:txBody>
      </p:sp>
      <p:sp>
        <p:nvSpPr>
          <p:cNvPr id="467" name="Shape 4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34</a:t>
            </a:r>
          </a:p>
        </p:txBody>
      </p:sp>
      <p:pic>
        <p:nvPicPr>
          <p:cNvPr descr="Capture d’écran 2015-10-03 à 20.00.57.png" id="468" name="Shape 468"/>
          <p:cNvPicPr preferRelativeResize="0"/>
          <p:nvPr/>
        </p:nvPicPr>
        <p:blipFill rotWithShape="1">
          <a:blip r:embed="rId3">
            <a:alphaModFix/>
          </a:blip>
          <a:srcRect b="0" l="0" r="0" t="0"/>
          <a:stretch/>
        </p:blipFill>
        <p:spPr>
          <a:xfrm>
            <a:off x="755575" y="2204864"/>
            <a:ext cx="7650464" cy="36724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a:t>
            </a:r>
            <a:r>
              <a:rPr b="1" i="0" lang="fr-FR" sz="3240" u="none" cap="none" strike="noStrike">
                <a:solidFill>
                  <a:schemeClr val="accent5"/>
                </a:solidFill>
                <a:latin typeface="Century Gothic"/>
                <a:ea typeface="Century Gothic"/>
                <a:cs typeface="Century Gothic"/>
                <a:sym typeface="Century Gothic"/>
              </a:rPr>
              <a:t>image-lien</a:t>
            </a:r>
            <a:r>
              <a:rPr b="1" i="0" lang="fr-FR" sz="3240" u="none" cap="none" strike="noStrike">
                <a:solidFill>
                  <a:schemeClr val="dk1"/>
                </a:solidFill>
                <a:latin typeface="Century Gothic"/>
                <a:ea typeface="Century Gothic"/>
                <a:cs typeface="Century Gothic"/>
                <a:sym typeface="Century Gothic"/>
              </a:rPr>
              <a:t> est dotée d’une alternative textuelle appropriée</a:t>
            </a:r>
          </a:p>
        </p:txBody>
      </p:sp>
      <p:sp>
        <p:nvSpPr>
          <p:cNvPr id="151" name="Shape 15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2</a:t>
            </a:r>
          </a:p>
        </p:txBody>
      </p:sp>
      <p:pic>
        <p:nvPicPr>
          <p:cNvPr id="152" name="Shape 152"/>
          <p:cNvPicPr preferRelativeResize="0"/>
          <p:nvPr/>
        </p:nvPicPr>
        <p:blipFill rotWithShape="1">
          <a:blip r:embed="rId3">
            <a:alphaModFix/>
          </a:blip>
          <a:srcRect b="0" l="0" r="0" t="0"/>
          <a:stretch/>
        </p:blipFill>
        <p:spPr>
          <a:xfrm>
            <a:off x="2473603" y="5157192"/>
            <a:ext cx="3272249" cy="1308461"/>
          </a:xfrm>
          <a:prstGeom prst="rect">
            <a:avLst/>
          </a:prstGeom>
          <a:noFill/>
          <a:ln>
            <a:noFill/>
          </a:ln>
        </p:spPr>
      </p:pic>
      <p:pic>
        <p:nvPicPr>
          <p:cNvPr id="153" name="Shape 153"/>
          <p:cNvPicPr preferRelativeResize="0"/>
          <p:nvPr/>
        </p:nvPicPr>
        <p:blipFill rotWithShape="1">
          <a:blip r:embed="rId4">
            <a:alphaModFix/>
          </a:blip>
          <a:srcRect b="0" l="0" r="0" t="0"/>
          <a:stretch/>
        </p:blipFill>
        <p:spPr>
          <a:xfrm>
            <a:off x="395536" y="2447256"/>
            <a:ext cx="7428387" cy="249391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relatives aux droits de copie et de réutilisation sont accessibles depuis toutes les pages.</a:t>
            </a:r>
          </a:p>
        </p:txBody>
      </p:sp>
      <p:sp>
        <p:nvSpPr>
          <p:cNvPr id="475" name="Shape 47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35</a:t>
            </a:r>
          </a:p>
        </p:txBody>
      </p:sp>
      <p:pic>
        <p:nvPicPr>
          <p:cNvPr descr="Capture d’écran 2015-10-03 à 19.55.13.png" id="476" name="Shape 476"/>
          <p:cNvPicPr preferRelativeResize="0"/>
          <p:nvPr/>
        </p:nvPicPr>
        <p:blipFill rotWithShape="1">
          <a:blip r:embed="rId3">
            <a:alphaModFix/>
          </a:blip>
          <a:srcRect b="0" l="0" r="0" t="0"/>
          <a:stretch/>
        </p:blipFill>
        <p:spPr>
          <a:xfrm>
            <a:off x="827583" y="3933055"/>
            <a:ext cx="7188199" cy="2565400"/>
          </a:xfrm>
          <a:prstGeom prst="rect">
            <a:avLst/>
          </a:prstGeom>
          <a:noFill/>
          <a:ln>
            <a:noFill/>
          </a:ln>
        </p:spPr>
      </p:pic>
      <p:pic>
        <p:nvPicPr>
          <p:cNvPr descr="Capture d’écran 2015-10-03 à 19.55.54.png" id="477" name="Shape 477"/>
          <p:cNvPicPr preferRelativeResize="0"/>
          <p:nvPr/>
        </p:nvPicPr>
        <p:blipFill rotWithShape="1">
          <a:blip r:embed="rId4">
            <a:alphaModFix/>
          </a:blip>
          <a:srcRect b="0" l="0" r="0" t="0"/>
          <a:stretch/>
        </p:blipFill>
        <p:spPr>
          <a:xfrm>
            <a:off x="899591" y="2348880"/>
            <a:ext cx="4940299" cy="125244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fournit aux utilisateurs la possibilité de connaître les nouveaux contenus ou services.</a:t>
            </a:r>
            <a:br>
              <a:rPr b="1" i="0" lang="fr-FR" sz="3240" u="none" cap="none" strike="noStrike">
                <a:solidFill>
                  <a:schemeClr val="dk1"/>
                </a:solidFill>
                <a:latin typeface="Century Gothic"/>
                <a:ea typeface="Century Gothic"/>
                <a:cs typeface="Century Gothic"/>
                <a:sym typeface="Century Gothic"/>
              </a:rPr>
            </a:br>
          </a:p>
        </p:txBody>
      </p:sp>
      <p:sp>
        <p:nvSpPr>
          <p:cNvPr id="484" name="Shape 48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36</a:t>
            </a:r>
          </a:p>
        </p:txBody>
      </p:sp>
      <p:pic>
        <p:nvPicPr>
          <p:cNvPr descr="Capture d’écran 2015-10-03 à 20.14.41.png" id="485" name="Shape 485"/>
          <p:cNvPicPr preferRelativeResize="0"/>
          <p:nvPr/>
        </p:nvPicPr>
        <p:blipFill rotWithShape="1">
          <a:blip r:embed="rId3">
            <a:alphaModFix/>
          </a:blip>
          <a:srcRect b="0" l="0" r="0" t="0"/>
          <a:stretch/>
        </p:blipFill>
        <p:spPr>
          <a:xfrm>
            <a:off x="539552" y="2348880"/>
            <a:ext cx="3860799" cy="3898900"/>
          </a:xfrm>
          <a:prstGeom prst="rect">
            <a:avLst/>
          </a:prstGeom>
          <a:noFill/>
          <a:ln>
            <a:noFill/>
          </a:ln>
        </p:spPr>
      </p:pic>
      <p:pic>
        <p:nvPicPr>
          <p:cNvPr descr="Capture d’écran 2015-10-03 à 20.15.22.png" id="486" name="Shape 486"/>
          <p:cNvPicPr preferRelativeResize="0"/>
          <p:nvPr/>
        </p:nvPicPr>
        <p:blipFill rotWithShape="1">
          <a:blip r:embed="rId4">
            <a:alphaModFix/>
          </a:blip>
          <a:srcRect b="0" l="0" r="0" t="0"/>
          <a:stretch/>
        </p:blipFill>
        <p:spPr>
          <a:xfrm>
            <a:off x="4932039" y="2204864"/>
            <a:ext cx="3797299" cy="4114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Si le site propose un espace personnel ou abonné, il est possible de sauvegarder les contenus personnels dans un format standard.</a:t>
            </a:r>
            <a:br>
              <a:rPr b="1" i="0" lang="fr-FR" sz="3240" u="none" cap="none" strike="noStrike">
                <a:solidFill>
                  <a:schemeClr val="dk1"/>
                </a:solidFill>
                <a:latin typeface="Century Gothic"/>
                <a:ea typeface="Century Gothic"/>
                <a:cs typeface="Century Gothic"/>
                <a:sym typeface="Century Gothic"/>
              </a:rPr>
            </a:br>
          </a:p>
        </p:txBody>
      </p:sp>
      <p:sp>
        <p:nvSpPr>
          <p:cNvPr id="493" name="Shape 49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37</a:t>
            </a:r>
          </a:p>
        </p:txBody>
      </p:sp>
      <p:pic>
        <p:nvPicPr>
          <p:cNvPr descr="Capture d’écran 2015-10-03 à 20.27.23.png" id="494" name="Shape 494"/>
          <p:cNvPicPr preferRelativeResize="0"/>
          <p:nvPr/>
        </p:nvPicPr>
        <p:blipFill rotWithShape="1">
          <a:blip r:embed="rId3">
            <a:alphaModFix/>
          </a:blip>
          <a:srcRect b="0" l="0" r="0" t="0"/>
          <a:stretch/>
        </p:blipFill>
        <p:spPr>
          <a:xfrm>
            <a:off x="1187624" y="3645023"/>
            <a:ext cx="6565900" cy="190499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Shape 50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lexique ou un glossaire adapté au public visé explique le vocabulaire sectoriel ou technique.</a:t>
            </a:r>
            <a:br>
              <a:rPr b="1" i="0" lang="fr-FR" sz="3240" u="none" cap="none" strike="noStrike">
                <a:solidFill>
                  <a:schemeClr val="dk1"/>
                </a:solidFill>
                <a:latin typeface="Century Gothic"/>
                <a:ea typeface="Century Gothic"/>
                <a:cs typeface="Century Gothic"/>
                <a:sym typeface="Century Gothic"/>
              </a:rPr>
            </a:br>
          </a:p>
        </p:txBody>
      </p:sp>
      <p:sp>
        <p:nvSpPr>
          <p:cNvPr id="501" name="Shape 50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38</a:t>
            </a:r>
          </a:p>
        </p:txBody>
      </p:sp>
      <p:pic>
        <p:nvPicPr>
          <p:cNvPr descr="Capture d’écran 2015-10-03 à 20.23.16.png" id="502" name="Shape 502"/>
          <p:cNvPicPr preferRelativeResize="0"/>
          <p:nvPr/>
        </p:nvPicPr>
        <p:blipFill rotWithShape="1">
          <a:blip r:embed="rId3">
            <a:alphaModFix/>
          </a:blip>
          <a:srcRect b="0" l="0" r="0" t="0"/>
          <a:stretch/>
        </p:blipFill>
        <p:spPr>
          <a:xfrm>
            <a:off x="1187624" y="2204864"/>
            <a:ext cx="6372199" cy="41471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pic>
        <p:nvPicPr>
          <p:cNvPr id="507" name="Shape 507"/>
          <p:cNvPicPr preferRelativeResize="0"/>
          <p:nvPr/>
        </p:nvPicPr>
        <p:blipFill rotWithShape="1">
          <a:blip r:embed="rId3">
            <a:alphaModFix/>
          </a:blip>
          <a:srcRect b="0" l="0" r="0" t="0"/>
          <a:stretch/>
        </p:blipFill>
        <p:spPr>
          <a:xfrm>
            <a:off x="0" y="19144"/>
            <a:ext cx="9144000" cy="6838856"/>
          </a:xfrm>
          <a:prstGeom prst="rect">
            <a:avLst/>
          </a:prstGeom>
          <a:noFill/>
          <a:ln>
            <a:noFill/>
          </a:ln>
        </p:spPr>
      </p:pic>
      <p:sp>
        <p:nvSpPr>
          <p:cNvPr id="508" name="Shape 508"/>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E-commerce</a:t>
            </a:r>
          </a:p>
        </p:txBody>
      </p:sp>
      <p:sp>
        <p:nvSpPr>
          <p:cNvPr id="509" name="Shape 509"/>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Shape 514"/>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L’achat d’un produit ou d’un service est possible sans création de compte</a:t>
            </a:r>
          </a:p>
        </p:txBody>
      </p:sp>
      <p:sp>
        <p:nvSpPr>
          <p:cNvPr id="515" name="Shape 51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39</a:t>
            </a:r>
          </a:p>
        </p:txBody>
      </p:sp>
      <p:pic>
        <p:nvPicPr>
          <p:cNvPr id="516" name="Shape 516"/>
          <p:cNvPicPr preferRelativeResize="0"/>
          <p:nvPr/>
        </p:nvPicPr>
        <p:blipFill rotWithShape="1">
          <a:blip r:embed="rId3">
            <a:alphaModFix/>
          </a:blip>
          <a:srcRect b="0" l="0" r="0" t="0"/>
          <a:stretch/>
        </p:blipFill>
        <p:spPr>
          <a:xfrm>
            <a:off x="1403648" y="2492896"/>
            <a:ext cx="6089761" cy="384125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Aucun produit ni service annexe n'est ajouté au panier de commande sans que cette action soit déclenchée par l'utilisateur.</a:t>
            </a:r>
            <a:br>
              <a:rPr b="1" i="0" lang="fr-FR" sz="3240" u="none" cap="none" strike="noStrike">
                <a:solidFill>
                  <a:schemeClr val="dk1"/>
                </a:solidFill>
                <a:latin typeface="Century Gothic"/>
                <a:ea typeface="Century Gothic"/>
                <a:cs typeface="Century Gothic"/>
                <a:sym typeface="Century Gothic"/>
              </a:rPr>
            </a:br>
          </a:p>
        </p:txBody>
      </p:sp>
      <p:sp>
        <p:nvSpPr>
          <p:cNvPr id="523" name="Shape 52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40</a:t>
            </a:r>
          </a:p>
        </p:txBody>
      </p:sp>
      <p:pic>
        <p:nvPicPr>
          <p:cNvPr descr="Capture d’écran 2015-10-03 à 21.13.35.png" id="524" name="Shape 524"/>
          <p:cNvPicPr preferRelativeResize="0"/>
          <p:nvPr/>
        </p:nvPicPr>
        <p:blipFill rotWithShape="1">
          <a:blip r:embed="rId3">
            <a:alphaModFix/>
          </a:blip>
          <a:srcRect b="0" l="0" r="0" t="0"/>
          <a:stretch/>
        </p:blipFill>
        <p:spPr>
          <a:xfrm>
            <a:off x="1403648" y="2636911"/>
            <a:ext cx="6070600" cy="3822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disponibilité des produits est indiquée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531" name="Shape 53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41</a:t>
            </a:r>
          </a:p>
        </p:txBody>
      </p:sp>
      <p:pic>
        <p:nvPicPr>
          <p:cNvPr id="532" name="Shape 532"/>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533" name="Shape 533"/>
          <p:cNvSpPr/>
          <p:nvPr/>
        </p:nvSpPr>
        <p:spPr>
          <a:xfrm>
            <a:off x="1979711" y="5085183"/>
            <a:ext cx="5904656" cy="1296143"/>
          </a:xfrm>
          <a:prstGeom prst="wedgeRectCallout">
            <a:avLst>
              <a:gd fmla="val -55312"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 si j’avais su !</a:t>
            </a:r>
          </a:p>
        </p:txBody>
      </p:sp>
      <p:sp>
        <p:nvSpPr>
          <p:cNvPr id="534" name="Shape 534"/>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Non disponible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délai de livraison estimé est indiqué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541" name="Shape 54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42</a:t>
            </a:r>
          </a:p>
        </p:txBody>
      </p:sp>
      <p:pic>
        <p:nvPicPr>
          <p:cNvPr descr="Capture d’écran 2015-10-03 à 20.35.44.png" id="542" name="Shape 542"/>
          <p:cNvPicPr preferRelativeResize="0"/>
          <p:nvPr/>
        </p:nvPicPr>
        <p:blipFill rotWithShape="1">
          <a:blip r:embed="rId3">
            <a:alphaModFix/>
          </a:blip>
          <a:srcRect b="0" l="0" r="0" t="0"/>
          <a:stretch/>
        </p:blipFill>
        <p:spPr>
          <a:xfrm>
            <a:off x="755575" y="2276872"/>
            <a:ext cx="6959599" cy="4165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modalités de récupération d’un bien dématérialisé sont précisées avant la commande</a:t>
            </a:r>
          </a:p>
        </p:txBody>
      </p:sp>
      <p:sp>
        <p:nvSpPr>
          <p:cNvPr id="548" name="Shape 54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43</a:t>
            </a:r>
          </a:p>
        </p:txBody>
      </p:sp>
      <p:sp>
        <p:nvSpPr>
          <p:cNvPr id="549" name="Shape 549"/>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Désolé, ce format de fichier n’est pas compatible avec votre appareil</a:t>
            </a:r>
          </a:p>
        </p:txBody>
      </p:sp>
      <p:pic>
        <p:nvPicPr>
          <p:cNvPr id="550" name="Shape 550"/>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551" name="Shape 551"/>
          <p:cNvSpPr/>
          <p:nvPr/>
        </p:nvSpPr>
        <p:spPr>
          <a:xfrm>
            <a:off x="1979711" y="5085183"/>
            <a:ext cx="5904656" cy="1296143"/>
          </a:xfrm>
          <a:prstGeom prst="wedgeRectCallout">
            <a:avLst>
              <a:gd fmla="val -55312"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 si j’avais su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image </a:t>
            </a:r>
            <a:r>
              <a:rPr b="1" i="0" lang="fr-FR" sz="3240" u="none" cap="none" strike="noStrike">
                <a:solidFill>
                  <a:schemeClr val="accent5"/>
                </a:solidFill>
                <a:latin typeface="Century Gothic"/>
                <a:ea typeface="Century Gothic"/>
                <a:cs typeface="Century Gothic"/>
                <a:sym typeface="Century Gothic"/>
              </a:rPr>
              <a:t>porteuse d’information </a:t>
            </a:r>
            <a:r>
              <a:rPr b="1" i="0" lang="fr-FR" sz="3240" u="none" cap="none" strike="noStrike">
                <a:solidFill>
                  <a:schemeClr val="dk1"/>
                </a:solidFill>
                <a:latin typeface="Century Gothic"/>
                <a:ea typeface="Century Gothic"/>
                <a:cs typeface="Century Gothic"/>
                <a:sym typeface="Century Gothic"/>
              </a:rPr>
              <a:t>est dotée d’une alternative textuelle appropriée</a:t>
            </a:r>
          </a:p>
        </p:txBody>
      </p:sp>
      <p:sp>
        <p:nvSpPr>
          <p:cNvPr id="159" name="Shape 1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3</a:t>
            </a:r>
          </a:p>
        </p:txBody>
      </p:sp>
      <p:pic>
        <p:nvPicPr>
          <p:cNvPr id="160" name="Shape 160"/>
          <p:cNvPicPr preferRelativeResize="0"/>
          <p:nvPr/>
        </p:nvPicPr>
        <p:blipFill rotWithShape="1">
          <a:blip r:embed="rId3">
            <a:alphaModFix/>
          </a:blip>
          <a:srcRect b="0" l="0" r="0" t="0"/>
          <a:stretch/>
        </p:blipFill>
        <p:spPr>
          <a:xfrm>
            <a:off x="3563887" y="4509119"/>
            <a:ext cx="2833873" cy="1940024"/>
          </a:xfrm>
          <a:prstGeom prst="rect">
            <a:avLst/>
          </a:prstGeom>
          <a:noFill/>
          <a:ln>
            <a:noFill/>
          </a:ln>
        </p:spPr>
      </p:pic>
      <p:pic>
        <p:nvPicPr>
          <p:cNvPr id="161" name="Shape 161"/>
          <p:cNvPicPr preferRelativeResize="0"/>
          <p:nvPr/>
        </p:nvPicPr>
        <p:blipFill rotWithShape="1">
          <a:blip r:embed="rId4">
            <a:alphaModFix/>
          </a:blip>
          <a:srcRect b="0" l="0" r="0" t="0"/>
          <a:stretch/>
        </p:blipFill>
        <p:spPr>
          <a:xfrm>
            <a:off x="3589450" y="2492896"/>
            <a:ext cx="2808311" cy="1807684"/>
          </a:xfrm>
          <a:prstGeom prst="rect">
            <a:avLst/>
          </a:prstGeom>
          <a:noFill/>
          <a:ln>
            <a:noFill/>
          </a:ln>
        </p:spPr>
      </p:pic>
      <p:sp>
        <p:nvSpPr>
          <p:cNvPr id="162" name="Shape 162"/>
          <p:cNvSpPr txBox="1"/>
          <p:nvPr/>
        </p:nvSpPr>
        <p:spPr>
          <a:xfrm>
            <a:off x="277437" y="2492896"/>
            <a:ext cx="3136637" cy="3046988"/>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fr-FR" sz="1600">
                <a:solidFill>
                  <a:schemeClr val="dk1"/>
                </a:solidFill>
                <a:latin typeface="Century Gothic"/>
                <a:ea typeface="Century Gothic"/>
                <a:cs typeface="Century Gothic"/>
                <a:sym typeface="Century Gothic"/>
              </a:rPr>
              <a:t>Quel serait le texte alternatif le plus approprié pour chacun de ces exemple ?</a:t>
            </a:r>
          </a:p>
          <a:p>
            <a:pPr indent="0" lvl="0" marL="0" marR="0" rtl="0" algn="l">
              <a:spcBef>
                <a:spcPts val="0"/>
              </a:spcBef>
              <a:buNone/>
            </a:pPr>
            <a:r>
              <a:t/>
            </a:r>
            <a:endParaRPr sz="1600">
              <a:solidFill>
                <a:schemeClr val="dk1"/>
              </a:solidFill>
              <a:latin typeface="Century Gothic"/>
              <a:ea typeface="Century Gothic"/>
              <a:cs typeface="Century Gothic"/>
              <a:sym typeface="Century Gothic"/>
            </a:endParaRPr>
          </a:p>
          <a:p>
            <a:pPr indent="-342900" lvl="0" marL="342900" marR="0" rtl="0" algn="l">
              <a:spcBef>
                <a:spcPts val="0"/>
              </a:spcBef>
              <a:buClr>
                <a:schemeClr val="dk1"/>
              </a:buClr>
              <a:buSzPct val="100000"/>
              <a:buFont typeface="Century Gothic"/>
              <a:buAutoNum type="arabicPeriod"/>
            </a:pPr>
            <a:r>
              <a:rPr lang="fr-FR" sz="1600">
                <a:solidFill>
                  <a:schemeClr val="dk1"/>
                </a:solidFill>
                <a:latin typeface="Century Gothic"/>
                <a:ea typeface="Century Gothic"/>
                <a:cs typeface="Century Gothic"/>
                <a:sym typeface="Century Gothic"/>
              </a:rPr>
              <a:t>« Image de George Washington »</a:t>
            </a:r>
          </a:p>
          <a:p>
            <a:pPr indent="-342900" lvl="0" marL="342900" marR="0" rtl="0" algn="l">
              <a:spcBef>
                <a:spcPts val="0"/>
              </a:spcBef>
              <a:buClr>
                <a:schemeClr val="dk1"/>
              </a:buClr>
              <a:buSzPct val="100000"/>
              <a:buFont typeface="Century Gothic"/>
              <a:buAutoNum type="arabicPeriod"/>
            </a:pPr>
            <a:r>
              <a:rPr lang="fr-FR" sz="1600">
                <a:solidFill>
                  <a:schemeClr val="dk1"/>
                </a:solidFill>
                <a:latin typeface="Century Gothic"/>
                <a:ea typeface="Century Gothic"/>
                <a:cs typeface="Century Gothic"/>
                <a:sym typeface="Century Gothic"/>
              </a:rPr>
              <a:t>« George Washington, le premier président des Etats-Unis »</a:t>
            </a:r>
          </a:p>
          <a:p>
            <a:pPr indent="-342900" lvl="0" marL="342900" marR="0" rtl="0" algn="l">
              <a:spcBef>
                <a:spcPts val="0"/>
              </a:spcBef>
              <a:buClr>
                <a:schemeClr val="dk1"/>
              </a:buClr>
              <a:buSzPct val="100000"/>
              <a:buFont typeface="Century Gothic"/>
              <a:buAutoNum type="arabicPeriod"/>
            </a:pPr>
            <a:r>
              <a:rPr lang="fr-FR" sz="1600">
                <a:solidFill>
                  <a:schemeClr val="dk1"/>
                </a:solidFill>
                <a:latin typeface="Century Gothic"/>
                <a:ea typeface="Century Gothic"/>
                <a:cs typeface="Century Gothic"/>
                <a:sym typeface="Century Gothic"/>
              </a:rPr>
              <a:t>Un attribut alt vide (alt="") suffirait.</a:t>
            </a:r>
          </a:p>
          <a:p>
            <a:pPr indent="-342900" lvl="0" marL="342900" marR="0" rtl="0" algn="l">
              <a:spcBef>
                <a:spcPts val="0"/>
              </a:spcBef>
              <a:buClr>
                <a:schemeClr val="dk1"/>
              </a:buClr>
              <a:buSzPct val="100000"/>
              <a:buFont typeface="Century Gothic"/>
              <a:buAutoNum type="arabicPeriod"/>
            </a:pPr>
            <a:r>
              <a:rPr lang="fr-FR" sz="1600">
                <a:solidFill>
                  <a:schemeClr val="dk1"/>
                </a:solidFill>
                <a:latin typeface="Century Gothic"/>
                <a:ea typeface="Century Gothic"/>
                <a:cs typeface="Century Gothic"/>
                <a:sym typeface="Century Gothic"/>
              </a:rPr>
              <a:t>« George Washington »</a:t>
            </a:r>
          </a:p>
        </p:txBody>
      </p:sp>
      <p:pic>
        <p:nvPicPr>
          <p:cNvPr descr="Capture d’écran 2015-10-03 à 17.03.23.png" id="163" name="Shape 163"/>
          <p:cNvPicPr preferRelativeResize="0"/>
          <p:nvPr/>
        </p:nvPicPr>
        <p:blipFill rotWithShape="1">
          <a:blip r:embed="rId5">
            <a:alphaModFix/>
          </a:blip>
          <a:srcRect b="0" l="0" r="0" t="0"/>
          <a:stretch/>
        </p:blipFill>
        <p:spPr>
          <a:xfrm>
            <a:off x="6630610" y="2401742"/>
            <a:ext cx="2513388" cy="42023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modification de la quantité de chaque article, l'ajout et la suppression d'un ou plusieurs articles restent possibles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558" name="Shape 55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44</a:t>
            </a:r>
          </a:p>
        </p:txBody>
      </p:sp>
      <p:pic>
        <p:nvPicPr>
          <p:cNvPr descr="Capture d’écran 2015-10-03 à 20.59.05.png" id="559" name="Shape 559"/>
          <p:cNvPicPr preferRelativeResize="0"/>
          <p:nvPr/>
        </p:nvPicPr>
        <p:blipFill rotWithShape="1">
          <a:blip r:embed="rId3">
            <a:alphaModFix/>
          </a:blip>
          <a:srcRect b="0" l="0" r="0" t="0"/>
          <a:stretch/>
        </p:blipFill>
        <p:spPr>
          <a:xfrm>
            <a:off x="1115616" y="3140967"/>
            <a:ext cx="7092279" cy="32878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Shape 56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nature et les caractéristiques quantifiables des produits et services sont indiquées.</a:t>
            </a:r>
            <a:br>
              <a:rPr b="1" i="0" lang="fr-FR" sz="3240" u="none" cap="none" strike="noStrike">
                <a:solidFill>
                  <a:schemeClr val="dk1"/>
                </a:solidFill>
                <a:latin typeface="Century Gothic"/>
                <a:ea typeface="Century Gothic"/>
                <a:cs typeface="Century Gothic"/>
                <a:sym typeface="Century Gothic"/>
              </a:rPr>
            </a:br>
          </a:p>
        </p:txBody>
      </p:sp>
      <p:sp>
        <p:nvSpPr>
          <p:cNvPr id="566" name="Shape 56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45</a:t>
            </a:r>
          </a:p>
        </p:txBody>
      </p:sp>
      <p:pic>
        <p:nvPicPr>
          <p:cNvPr descr="Capture d’écran 2015-10-03 à 20.41.04.png" id="567" name="Shape 567"/>
          <p:cNvPicPr preferRelativeResize="0"/>
          <p:nvPr/>
        </p:nvPicPr>
        <p:blipFill rotWithShape="1">
          <a:blip r:embed="rId3">
            <a:alphaModFix/>
          </a:blip>
          <a:srcRect b="0" l="0" r="0" t="0"/>
          <a:stretch/>
        </p:blipFill>
        <p:spPr>
          <a:xfrm>
            <a:off x="683568" y="2708919"/>
            <a:ext cx="3581399" cy="3911599"/>
          </a:xfrm>
          <a:prstGeom prst="rect">
            <a:avLst/>
          </a:prstGeom>
          <a:noFill/>
          <a:ln>
            <a:noFill/>
          </a:ln>
        </p:spPr>
      </p:pic>
      <p:pic>
        <p:nvPicPr>
          <p:cNvPr descr="Capture d’écran 2015-10-03 à 20.43.31.png" id="568" name="Shape 568"/>
          <p:cNvPicPr preferRelativeResize="0"/>
          <p:nvPr/>
        </p:nvPicPr>
        <p:blipFill rotWithShape="1">
          <a:blip r:embed="rId4">
            <a:alphaModFix/>
          </a:blip>
          <a:srcRect b="0" l="0" r="0" t="0"/>
          <a:stretch/>
        </p:blipFill>
        <p:spPr>
          <a:xfrm>
            <a:off x="6243155" y="2996951"/>
            <a:ext cx="2895600" cy="977899"/>
          </a:xfrm>
          <a:prstGeom prst="rect">
            <a:avLst/>
          </a:prstGeom>
          <a:noFill/>
          <a:ln>
            <a:noFill/>
          </a:ln>
        </p:spPr>
      </p:pic>
      <p:pic>
        <p:nvPicPr>
          <p:cNvPr descr="Capture d’écran 2015-10-03 à 20.42.50.png" id="569" name="Shape 569"/>
          <p:cNvPicPr preferRelativeResize="0"/>
          <p:nvPr/>
        </p:nvPicPr>
        <p:blipFill rotWithShape="1">
          <a:blip r:embed="rId5">
            <a:alphaModFix/>
          </a:blip>
          <a:srcRect b="0" l="0" r="0" t="0"/>
          <a:stretch/>
        </p:blipFill>
        <p:spPr>
          <a:xfrm>
            <a:off x="5148064" y="2635139"/>
            <a:ext cx="2592287" cy="3852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Shape 57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période et les conditions de validité des offres spéciales et promotions sont indiquées.</a:t>
            </a:r>
            <a:br>
              <a:rPr b="1" i="0" lang="fr-FR" sz="3240" u="none" cap="none" strike="noStrike">
                <a:solidFill>
                  <a:schemeClr val="dk1"/>
                </a:solidFill>
                <a:latin typeface="Century Gothic"/>
                <a:ea typeface="Century Gothic"/>
                <a:cs typeface="Century Gothic"/>
                <a:sym typeface="Century Gothic"/>
              </a:rPr>
            </a:br>
          </a:p>
        </p:txBody>
      </p:sp>
      <p:sp>
        <p:nvSpPr>
          <p:cNvPr id="576" name="Shape 57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46</a:t>
            </a:r>
          </a:p>
        </p:txBody>
      </p:sp>
      <p:pic>
        <p:nvPicPr>
          <p:cNvPr descr="Capture d’écran 2015-10-03 à 20.57.05.png" id="577" name="Shape 577"/>
          <p:cNvPicPr preferRelativeResize="0"/>
          <p:nvPr/>
        </p:nvPicPr>
        <p:blipFill rotWithShape="1">
          <a:blip r:embed="rId3">
            <a:alphaModFix/>
          </a:blip>
          <a:srcRect b="0" l="0" r="0" t="0"/>
          <a:stretch/>
        </p:blipFill>
        <p:spPr>
          <a:xfrm>
            <a:off x="1061180" y="2243961"/>
            <a:ext cx="6506267" cy="1565554"/>
          </a:xfrm>
          <a:prstGeom prst="rect">
            <a:avLst/>
          </a:prstGeom>
          <a:noFill/>
          <a:ln>
            <a:noFill/>
          </a:ln>
        </p:spPr>
      </p:pic>
      <p:pic>
        <p:nvPicPr>
          <p:cNvPr id="578" name="Shape 578"/>
          <p:cNvPicPr preferRelativeResize="0"/>
          <p:nvPr/>
        </p:nvPicPr>
        <p:blipFill rotWithShape="1">
          <a:blip r:embed="rId4">
            <a:alphaModFix/>
          </a:blip>
          <a:srcRect b="0" l="0" r="0" t="0"/>
          <a:stretch/>
        </p:blipFill>
        <p:spPr>
          <a:xfrm>
            <a:off x="395536" y="4725144"/>
            <a:ext cx="1481584" cy="1481584"/>
          </a:xfrm>
          <a:prstGeom prst="rect">
            <a:avLst/>
          </a:prstGeom>
          <a:noFill/>
          <a:ln>
            <a:noFill/>
          </a:ln>
        </p:spPr>
      </p:pic>
      <p:sp>
        <p:nvSpPr>
          <p:cNvPr id="579" name="Shape 579"/>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Heu…. Elles démarrent quand les 24h ?</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Shape 58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numéro d'immatriculation délivré aux sociétés ou organisations au terme des procédures légales d'enregistrement en vigueur dans leur pays est indiqué.</a:t>
            </a:r>
            <a:br>
              <a:rPr b="1" i="0" lang="fr-FR" sz="3240" u="none" cap="none" strike="noStrike">
                <a:solidFill>
                  <a:schemeClr val="dk1"/>
                </a:solidFill>
                <a:latin typeface="Century Gothic"/>
                <a:ea typeface="Century Gothic"/>
                <a:cs typeface="Century Gothic"/>
                <a:sym typeface="Century Gothic"/>
              </a:rPr>
            </a:br>
          </a:p>
        </p:txBody>
      </p:sp>
      <p:sp>
        <p:nvSpPr>
          <p:cNvPr id="586" name="Shape 58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47</a:t>
            </a:r>
          </a:p>
        </p:txBody>
      </p:sp>
      <p:pic>
        <p:nvPicPr>
          <p:cNvPr descr="Capture d’écran 2015-10-03 à 20.39.01.png" id="587" name="Shape 587"/>
          <p:cNvPicPr preferRelativeResize="0"/>
          <p:nvPr/>
        </p:nvPicPr>
        <p:blipFill rotWithShape="1">
          <a:blip r:embed="rId3">
            <a:alphaModFix/>
          </a:blip>
          <a:srcRect b="0" l="0" r="0" t="0"/>
          <a:stretch/>
        </p:blipFill>
        <p:spPr>
          <a:xfrm>
            <a:off x="1691680" y="3573016"/>
            <a:ext cx="4673600" cy="2590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Shape 59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sous-total détaillé est indiqué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594" name="Shape 59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48</a:t>
            </a:r>
          </a:p>
        </p:txBody>
      </p:sp>
      <p:pic>
        <p:nvPicPr>
          <p:cNvPr descr="Capture d’écran 2015-10-03 à 21.01.20.png" id="595" name="Shape 595"/>
          <p:cNvPicPr preferRelativeResize="0"/>
          <p:nvPr/>
        </p:nvPicPr>
        <p:blipFill rotWithShape="1">
          <a:blip r:embed="rId3">
            <a:alphaModFix/>
          </a:blip>
          <a:srcRect b="0" l="0" r="0" t="0"/>
          <a:stretch/>
        </p:blipFill>
        <p:spPr>
          <a:xfrm>
            <a:off x="1475655" y="2636911"/>
            <a:ext cx="6050755" cy="38152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Shape 60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financement sont indiquées.</a:t>
            </a:r>
          </a:p>
        </p:txBody>
      </p:sp>
      <p:sp>
        <p:nvSpPr>
          <p:cNvPr id="602" name="Shape 60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49</a:t>
            </a:r>
          </a:p>
        </p:txBody>
      </p:sp>
      <p:pic>
        <p:nvPicPr>
          <p:cNvPr descr="Capture d’écran 2015-10-03 à 20.31.32.png" id="603" name="Shape 603"/>
          <p:cNvPicPr preferRelativeResize="0"/>
          <p:nvPr/>
        </p:nvPicPr>
        <p:blipFill rotWithShape="1">
          <a:blip r:embed="rId3">
            <a:alphaModFix/>
          </a:blip>
          <a:srcRect b="0" l="0" r="0" t="0"/>
          <a:stretch/>
        </p:blipFill>
        <p:spPr>
          <a:xfrm>
            <a:off x="755575" y="2514667"/>
            <a:ext cx="7239000" cy="43179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fonctionnement du service après-vente sont indiquées.</a:t>
            </a:r>
            <a:br>
              <a:rPr b="1" i="0" lang="fr-FR" sz="3240" u="none" cap="none" strike="noStrike">
                <a:solidFill>
                  <a:schemeClr val="dk1"/>
                </a:solidFill>
                <a:latin typeface="Century Gothic"/>
                <a:ea typeface="Century Gothic"/>
                <a:cs typeface="Century Gothic"/>
                <a:sym typeface="Century Gothic"/>
              </a:rPr>
            </a:br>
          </a:p>
        </p:txBody>
      </p:sp>
      <p:sp>
        <p:nvSpPr>
          <p:cNvPr id="610" name="Shape 61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50</a:t>
            </a:r>
          </a:p>
        </p:txBody>
      </p:sp>
      <p:pic>
        <p:nvPicPr>
          <p:cNvPr descr="Capture d’écran 2015-10-03 à 21.06.03.png" id="611" name="Shape 611"/>
          <p:cNvPicPr preferRelativeResize="0"/>
          <p:nvPr/>
        </p:nvPicPr>
        <p:blipFill rotWithShape="1">
          <a:blip r:embed="rId3">
            <a:alphaModFix/>
          </a:blip>
          <a:srcRect b="0" l="0" r="0" t="0"/>
          <a:stretch/>
        </p:blipFill>
        <p:spPr>
          <a:xfrm>
            <a:off x="1259632" y="3356992"/>
            <a:ext cx="7023099" cy="2222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Shape 61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débit ou d'encaissement sont spécifiées avant la validation définitive de la commande.</a:t>
            </a:r>
            <a:br>
              <a:rPr b="1" i="0" lang="fr-FR" sz="3240" u="none" cap="none" strike="noStrike">
                <a:solidFill>
                  <a:schemeClr val="dk1"/>
                </a:solidFill>
                <a:latin typeface="Century Gothic"/>
                <a:ea typeface="Century Gothic"/>
                <a:cs typeface="Century Gothic"/>
                <a:sym typeface="Century Gothic"/>
              </a:rPr>
            </a:br>
          </a:p>
        </p:txBody>
      </p:sp>
      <p:sp>
        <p:nvSpPr>
          <p:cNvPr id="618" name="Shape 61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51</a:t>
            </a:r>
          </a:p>
        </p:txBody>
      </p:sp>
      <p:pic>
        <p:nvPicPr>
          <p:cNvPr id="619" name="Shape 619"/>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620" name="Shape 620"/>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Comment ça encaissé dans 6 mois ? </a:t>
            </a:r>
          </a:p>
        </p:txBody>
      </p:sp>
      <p:sp>
        <p:nvSpPr>
          <p:cNvPr id="621" name="Shape 621"/>
          <p:cNvSpPr/>
          <p:nvPr/>
        </p:nvSpPr>
        <p:spPr>
          <a:xfrm>
            <a:off x="755575" y="2638652"/>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Merci pour votre commande</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garantie sont indiquées.</a:t>
            </a:r>
            <a:br>
              <a:rPr b="1" i="0" lang="fr-FR" sz="3240" u="none" cap="none" strike="noStrike">
                <a:solidFill>
                  <a:schemeClr val="dk1"/>
                </a:solidFill>
                <a:latin typeface="Century Gothic"/>
                <a:ea typeface="Century Gothic"/>
                <a:cs typeface="Century Gothic"/>
                <a:sym typeface="Century Gothic"/>
              </a:rPr>
            </a:br>
          </a:p>
        </p:txBody>
      </p:sp>
      <p:sp>
        <p:nvSpPr>
          <p:cNvPr id="628" name="Shape 62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52</a:t>
            </a:r>
          </a:p>
        </p:txBody>
      </p:sp>
      <p:pic>
        <p:nvPicPr>
          <p:cNvPr descr="Capture d’écran 2015-10-03 à 21.04.42.png" id="629" name="Shape 629"/>
          <p:cNvPicPr preferRelativeResize="0"/>
          <p:nvPr/>
        </p:nvPicPr>
        <p:blipFill rotWithShape="1">
          <a:blip r:embed="rId3">
            <a:alphaModFix/>
          </a:blip>
          <a:srcRect b="0" l="0" r="0" t="0"/>
          <a:stretch/>
        </p:blipFill>
        <p:spPr>
          <a:xfrm>
            <a:off x="827583" y="2996951"/>
            <a:ext cx="7480299" cy="2679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Shape 63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vente ou d'utilisation sont accessibles depuis toutes les pages.</a:t>
            </a:r>
            <a:br>
              <a:rPr b="1" i="0" lang="fr-FR" sz="3240" u="none" cap="none" strike="noStrike">
                <a:solidFill>
                  <a:schemeClr val="dk1"/>
                </a:solidFill>
                <a:latin typeface="Century Gothic"/>
                <a:ea typeface="Century Gothic"/>
                <a:cs typeface="Century Gothic"/>
                <a:sym typeface="Century Gothic"/>
              </a:rPr>
            </a:br>
          </a:p>
        </p:txBody>
      </p:sp>
      <p:sp>
        <p:nvSpPr>
          <p:cNvPr id="636" name="Shape 6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53</a:t>
            </a:r>
          </a:p>
        </p:txBody>
      </p:sp>
      <p:pic>
        <p:nvPicPr>
          <p:cNvPr descr="Capture d’écran 2015-10-03 à 20.37.28.png" id="637" name="Shape 637"/>
          <p:cNvPicPr preferRelativeResize="0"/>
          <p:nvPr/>
        </p:nvPicPr>
        <p:blipFill rotWithShape="1">
          <a:blip r:embed="rId3">
            <a:alphaModFix/>
          </a:blip>
          <a:srcRect b="0" l="0" r="0" t="0"/>
          <a:stretch/>
        </p:blipFill>
        <p:spPr>
          <a:xfrm>
            <a:off x="1043608" y="2852935"/>
            <a:ext cx="5943599" cy="267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objets inclus sont dotés d'une alternative appropriée.</a:t>
            </a:r>
          </a:p>
        </p:txBody>
      </p:sp>
      <p:sp>
        <p:nvSpPr>
          <p:cNvPr id="170" name="Shape 17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4</a:t>
            </a:r>
          </a:p>
        </p:txBody>
      </p:sp>
      <p:pic>
        <p:nvPicPr>
          <p:cNvPr descr="IMG_2499.jpeg" id="171" name="Shape 171"/>
          <p:cNvPicPr preferRelativeResize="0"/>
          <p:nvPr/>
        </p:nvPicPr>
        <p:blipFill rotWithShape="1">
          <a:blip r:embed="rId3">
            <a:alphaModFix/>
          </a:blip>
          <a:srcRect b="0" l="0" r="0" t="0"/>
          <a:stretch/>
        </p:blipFill>
        <p:spPr>
          <a:xfrm>
            <a:off x="251519" y="1614279"/>
            <a:ext cx="5494401" cy="2368830"/>
          </a:xfrm>
          <a:prstGeom prst="rect">
            <a:avLst/>
          </a:prstGeom>
          <a:noFill/>
          <a:ln>
            <a:noFill/>
          </a:ln>
        </p:spPr>
      </p:pic>
      <p:pic>
        <p:nvPicPr>
          <p:cNvPr descr="Capture d’écran 2015-10-03 à 17.16.26.png" id="172" name="Shape 172"/>
          <p:cNvPicPr preferRelativeResize="0"/>
          <p:nvPr/>
        </p:nvPicPr>
        <p:blipFill rotWithShape="1">
          <a:blip r:embed="rId4">
            <a:alphaModFix/>
          </a:blip>
          <a:srcRect b="0" l="0" r="0" t="0"/>
          <a:stretch/>
        </p:blipFill>
        <p:spPr>
          <a:xfrm>
            <a:off x="323528" y="4149080"/>
            <a:ext cx="6476235" cy="2520480"/>
          </a:xfrm>
          <a:prstGeom prst="rect">
            <a:avLst/>
          </a:prstGeom>
          <a:noFill/>
          <a:ln>
            <a:noFill/>
          </a:ln>
        </p:spPr>
      </p:pic>
      <p:pic>
        <p:nvPicPr>
          <p:cNvPr descr="IMG_2500.PNG" id="173" name="Shape 173"/>
          <p:cNvPicPr preferRelativeResize="0"/>
          <p:nvPr/>
        </p:nvPicPr>
        <p:blipFill rotWithShape="1">
          <a:blip r:embed="rId5">
            <a:alphaModFix/>
          </a:blip>
          <a:srcRect b="0" l="0" r="0" t="0"/>
          <a:stretch/>
        </p:blipFill>
        <p:spPr>
          <a:xfrm>
            <a:off x="6156176" y="1835808"/>
            <a:ext cx="2736303" cy="486697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Shape 64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relatives à la zone de livraison des produits ou de réalisation des services sont indiquées.</a:t>
            </a:r>
          </a:p>
        </p:txBody>
      </p:sp>
      <p:sp>
        <p:nvSpPr>
          <p:cNvPr id="644" name="Shape 64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54</a:t>
            </a:r>
          </a:p>
        </p:txBody>
      </p:sp>
      <p:pic>
        <p:nvPicPr>
          <p:cNvPr descr="Capture d’écran 2015-10-03 à 21.08.57.png" id="645" name="Shape 645"/>
          <p:cNvPicPr preferRelativeResize="0"/>
          <p:nvPr/>
        </p:nvPicPr>
        <p:blipFill rotWithShape="1">
          <a:blip r:embed="rId3">
            <a:alphaModFix/>
          </a:blip>
          <a:srcRect b="0" l="0" r="0" t="0"/>
          <a:stretch/>
        </p:blipFill>
        <p:spPr>
          <a:xfrm>
            <a:off x="1547663" y="2708919"/>
            <a:ext cx="6444208" cy="369048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moyens de paiement acceptés et les procédures correspondantes sont indiqués.</a:t>
            </a:r>
            <a:br>
              <a:rPr b="1" i="0" lang="fr-FR" sz="3240" u="none" cap="none" strike="noStrike">
                <a:solidFill>
                  <a:schemeClr val="dk1"/>
                </a:solidFill>
                <a:latin typeface="Century Gothic"/>
                <a:ea typeface="Century Gothic"/>
                <a:cs typeface="Century Gothic"/>
                <a:sym typeface="Century Gothic"/>
              </a:rPr>
            </a:br>
          </a:p>
        </p:txBody>
      </p:sp>
      <p:sp>
        <p:nvSpPr>
          <p:cNvPr id="652" name="Shape 6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55</a:t>
            </a:r>
          </a:p>
        </p:txBody>
      </p:sp>
      <p:pic>
        <p:nvPicPr>
          <p:cNvPr descr="Capture d’écran 2015-10-03 à 21.02.35.png" id="653" name="Shape 653"/>
          <p:cNvPicPr preferRelativeResize="0"/>
          <p:nvPr/>
        </p:nvPicPr>
        <p:blipFill rotWithShape="1">
          <a:blip r:embed="rId3">
            <a:alphaModFix/>
          </a:blip>
          <a:srcRect b="0" l="0" r="0" t="0"/>
          <a:stretch/>
        </p:blipFill>
        <p:spPr>
          <a:xfrm>
            <a:off x="1835696" y="2723983"/>
            <a:ext cx="4945979" cy="4102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horaires et tarifs de fonctionnement des services mis à la disposition des utilisateurs sont indiqués.</a:t>
            </a:r>
            <a:br>
              <a:rPr b="1" i="0" lang="fr-FR" sz="3240" u="none" cap="none" strike="noStrike">
                <a:solidFill>
                  <a:schemeClr val="dk1"/>
                </a:solidFill>
                <a:latin typeface="Century Gothic"/>
                <a:ea typeface="Century Gothic"/>
                <a:cs typeface="Century Gothic"/>
                <a:sym typeface="Century Gothic"/>
              </a:rPr>
            </a:br>
          </a:p>
        </p:txBody>
      </p:sp>
      <p:sp>
        <p:nvSpPr>
          <p:cNvPr id="660" name="Shape 66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56</a:t>
            </a:r>
          </a:p>
        </p:txBody>
      </p:sp>
      <p:pic>
        <p:nvPicPr>
          <p:cNvPr descr="Capture d’écran 2015-10-03 à 21.06.03.png" id="661" name="Shape 661"/>
          <p:cNvPicPr preferRelativeResize="0"/>
          <p:nvPr/>
        </p:nvPicPr>
        <p:blipFill rotWithShape="1">
          <a:blip r:embed="rId3">
            <a:alphaModFix/>
          </a:blip>
          <a:srcRect b="0" l="0" r="0" t="0"/>
          <a:stretch/>
        </p:blipFill>
        <p:spPr>
          <a:xfrm>
            <a:off x="1403648" y="3356992"/>
            <a:ext cx="7023099" cy="2222500"/>
          </a:xfrm>
          <a:prstGeom prst="rect">
            <a:avLst/>
          </a:prstGeom>
          <a:noFill/>
          <a:ln>
            <a:noFill/>
          </a:ln>
        </p:spPr>
      </p:pic>
      <p:sp>
        <p:nvSpPr>
          <p:cNvPr id="662" name="Shape 662"/>
          <p:cNvSpPr/>
          <p:nvPr/>
        </p:nvSpPr>
        <p:spPr>
          <a:xfrm>
            <a:off x="3347864" y="3933055"/>
            <a:ext cx="1584175" cy="360040"/>
          </a:xfrm>
          <a:prstGeom prst="rect">
            <a:avLst/>
          </a:prstGeom>
          <a:noFill/>
          <a:ln cap="flat" cmpd="sng" w="57150">
            <a:solidFill>
              <a:srgbClr val="FF0000"/>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Shape 66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recours en cas de litige sont indiqués dans les conditions générales de vente ou d'utilisation.</a:t>
            </a:r>
            <a:br>
              <a:rPr b="1" i="0" lang="fr-FR" sz="3240" u="none" cap="none" strike="noStrike">
                <a:solidFill>
                  <a:schemeClr val="dk1"/>
                </a:solidFill>
                <a:latin typeface="Century Gothic"/>
                <a:ea typeface="Century Gothic"/>
                <a:cs typeface="Century Gothic"/>
                <a:sym typeface="Century Gothic"/>
              </a:rPr>
            </a:br>
          </a:p>
        </p:txBody>
      </p:sp>
      <p:sp>
        <p:nvSpPr>
          <p:cNvPr id="669" name="Shape 66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57</a:t>
            </a:r>
          </a:p>
        </p:txBody>
      </p:sp>
      <p:pic>
        <p:nvPicPr>
          <p:cNvPr id="670" name="Shape 670"/>
          <p:cNvPicPr preferRelativeResize="0"/>
          <p:nvPr/>
        </p:nvPicPr>
        <p:blipFill rotWithShape="1">
          <a:blip r:embed="rId3">
            <a:alphaModFix/>
          </a:blip>
          <a:srcRect b="0" l="0" r="0" t="0"/>
          <a:stretch/>
        </p:blipFill>
        <p:spPr>
          <a:xfrm>
            <a:off x="617364" y="3212975"/>
            <a:ext cx="7897813" cy="2171700"/>
          </a:xfrm>
          <a:prstGeom prst="rect">
            <a:avLst/>
          </a:prstGeom>
          <a:noFill/>
          <a:ln>
            <a:noFill/>
          </a:ln>
        </p:spPr>
      </p:pic>
      <p:pic>
        <p:nvPicPr>
          <p:cNvPr descr="http://www.boulanger.com/wcsstore/BoulangerStg/img/common/fixe/hd_logo.png" id="671" name="Shape 671"/>
          <p:cNvPicPr preferRelativeResize="0"/>
          <p:nvPr/>
        </p:nvPicPr>
        <p:blipFill rotWithShape="1">
          <a:blip r:embed="rId4">
            <a:alphaModFix/>
          </a:blip>
          <a:srcRect b="0" l="0" r="0" t="0"/>
          <a:stretch/>
        </p:blipFill>
        <p:spPr>
          <a:xfrm>
            <a:off x="617364" y="2708919"/>
            <a:ext cx="2828924" cy="3333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Shape 67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L'adresse et les conditions de retour des produits sont indiquées.</a:t>
            </a:r>
            <a:br>
              <a:rPr b="1" i="0" lang="fr-FR" sz="3240" u="none" cap="none" strike="noStrike">
                <a:solidFill>
                  <a:schemeClr val="dk1"/>
                </a:solidFill>
                <a:latin typeface="Century Gothic"/>
                <a:ea typeface="Century Gothic"/>
                <a:cs typeface="Century Gothic"/>
                <a:sym typeface="Century Gothic"/>
              </a:rPr>
            </a:br>
          </a:p>
        </p:txBody>
      </p:sp>
      <p:sp>
        <p:nvSpPr>
          <p:cNvPr id="677" name="Shape 67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58</a:t>
            </a:r>
          </a:p>
        </p:txBody>
      </p:sp>
      <p:sp>
        <p:nvSpPr>
          <p:cNvPr id="678" name="Shape 678"/>
          <p:cNvSpPr txBox="1"/>
          <p:nvPr/>
        </p:nvSpPr>
        <p:spPr>
          <a:xfrm>
            <a:off x="7101779" y="2854539"/>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59</a:t>
            </a:r>
          </a:p>
        </p:txBody>
      </p:sp>
      <p:sp>
        <p:nvSpPr>
          <p:cNvPr id="679" name="Shape 679"/>
          <p:cNvSpPr/>
          <p:nvPr/>
        </p:nvSpPr>
        <p:spPr>
          <a:xfrm>
            <a:off x="475927" y="2564903"/>
            <a:ext cx="6408712" cy="1656183"/>
          </a:xfrm>
          <a:prstGeom prst="rect">
            <a:avLst/>
          </a:prstGeom>
          <a:noFill/>
          <a:ln>
            <a:noFill/>
          </a:ln>
        </p:spPr>
        <p:txBody>
          <a:bodyPr anchorCtr="0" anchor="t" bIns="45700" lIns="91425" rIns="91425" tIns="45700">
            <a:noAutofit/>
          </a:bodyPr>
          <a:lstStyle/>
          <a:p>
            <a:pPr indent="0" lvl="0" marL="0" marR="0" rtl="0" algn="ctr">
              <a:lnSpc>
                <a:spcPct val="80000"/>
              </a:lnSpc>
              <a:spcBef>
                <a:spcPts val="0"/>
              </a:spcBef>
              <a:buSzPct val="25000"/>
              <a:buNone/>
            </a:pPr>
            <a:r>
              <a:rPr b="1" lang="fr-FR" sz="2880">
                <a:solidFill>
                  <a:schemeClr val="dk1"/>
                </a:solidFill>
                <a:latin typeface="Century Gothic"/>
                <a:ea typeface="Century Gothic"/>
                <a:cs typeface="Century Gothic"/>
                <a:sym typeface="Century Gothic"/>
              </a:rPr>
              <a:t>Le mode de dépôt et la procédure de traitement des réclamations sont indiqués.</a:t>
            </a:r>
            <a:br>
              <a:rPr b="1" lang="fr-FR" sz="2880">
                <a:solidFill>
                  <a:schemeClr val="dk1"/>
                </a:solidFill>
                <a:latin typeface="Century Gothic"/>
                <a:ea typeface="Century Gothic"/>
                <a:cs typeface="Century Gothic"/>
                <a:sym typeface="Century Gothic"/>
              </a:rPr>
            </a:br>
          </a:p>
        </p:txBody>
      </p:sp>
      <p:sp>
        <p:nvSpPr>
          <p:cNvPr id="680" name="Shape 680"/>
          <p:cNvSpPr txBox="1"/>
          <p:nvPr/>
        </p:nvSpPr>
        <p:spPr>
          <a:xfrm>
            <a:off x="7101779" y="2546761"/>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681" name="Shape 681"/>
          <p:cNvSpPr txBox="1"/>
          <p:nvPr/>
        </p:nvSpPr>
        <p:spPr>
          <a:xfrm>
            <a:off x="7093396" y="5126098"/>
            <a:ext cx="1943100" cy="916359"/>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Clr>
                <a:schemeClr val="dk1"/>
              </a:buClr>
              <a:buSzPct val="25000"/>
              <a:buFont typeface="Arial"/>
              <a:buNone/>
            </a:pPr>
            <a:r>
              <a:rPr b="1" lang="fr-FR" sz="5400">
                <a:solidFill>
                  <a:schemeClr val="dk1"/>
                </a:solidFill>
                <a:latin typeface="Century Gothic"/>
                <a:ea typeface="Century Gothic"/>
                <a:cs typeface="Century Gothic"/>
                <a:sym typeface="Century Gothic"/>
              </a:rPr>
              <a:t>60</a:t>
            </a:r>
          </a:p>
        </p:txBody>
      </p:sp>
      <p:sp>
        <p:nvSpPr>
          <p:cNvPr id="682" name="Shape 682"/>
          <p:cNvSpPr/>
          <p:nvPr/>
        </p:nvSpPr>
        <p:spPr>
          <a:xfrm>
            <a:off x="467543" y="4869160"/>
            <a:ext cx="6408712" cy="1368151"/>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buSzPct val="25000"/>
              <a:buNone/>
            </a:pPr>
            <a:r>
              <a:rPr b="1" lang="fr-FR" sz="2970">
                <a:solidFill>
                  <a:schemeClr val="dk1"/>
                </a:solidFill>
                <a:latin typeface="Century Gothic"/>
                <a:ea typeface="Century Gothic"/>
                <a:cs typeface="Century Gothic"/>
                <a:sym typeface="Century Gothic"/>
              </a:rPr>
              <a:t>Les conditions de remboursement (délais, frais et justificatifs exigés) sont indiquées.</a:t>
            </a:r>
          </a:p>
        </p:txBody>
      </p:sp>
      <p:sp>
        <p:nvSpPr>
          <p:cNvPr id="683" name="Shape 683"/>
          <p:cNvSpPr txBox="1"/>
          <p:nvPr/>
        </p:nvSpPr>
        <p:spPr>
          <a:xfrm>
            <a:off x="7093396" y="4818321"/>
            <a:ext cx="1944216" cy="30777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lang="fr-FR" sz="1400">
                <a:solidFill>
                  <a:schemeClr val="dk1"/>
                </a:solidFill>
                <a:latin typeface="Century Gothic"/>
                <a:ea typeface="Century Gothic"/>
                <a:cs typeface="Century Gothic"/>
                <a:sym typeface="Century Gothic"/>
              </a:rPr>
              <a:t>Bonne pratique n°</a:t>
            </a:r>
          </a:p>
        </p:txBody>
      </p:sp>
      <p:sp>
        <p:nvSpPr>
          <p:cNvPr id="684" name="Shape 684"/>
          <p:cNvSpPr txBox="1"/>
          <p:nvPr/>
        </p:nvSpPr>
        <p:spPr>
          <a:xfrm>
            <a:off x="7093396" y="6046687"/>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685" name="Shape 685"/>
          <p:cNvSpPr txBox="1"/>
          <p:nvPr/>
        </p:nvSpPr>
        <p:spPr>
          <a:xfrm>
            <a:off x="7777471" y="6046687"/>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686" name="Shape 686"/>
          <p:cNvSpPr txBox="1"/>
          <p:nvPr/>
        </p:nvSpPr>
        <p:spPr>
          <a:xfrm>
            <a:off x="8461547" y="6046687"/>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
        <p:nvSpPr>
          <p:cNvPr id="687" name="Shape 687"/>
          <p:cNvSpPr txBox="1"/>
          <p:nvPr/>
        </p:nvSpPr>
        <p:spPr>
          <a:xfrm>
            <a:off x="7093396" y="3776339"/>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niv1</a:t>
            </a:r>
          </a:p>
        </p:txBody>
      </p:sp>
      <p:sp>
        <p:nvSpPr>
          <p:cNvPr id="688" name="Shape 688"/>
          <p:cNvSpPr txBox="1"/>
          <p:nvPr/>
        </p:nvSpPr>
        <p:spPr>
          <a:xfrm>
            <a:off x="7777471" y="3776339"/>
            <a:ext cx="576064" cy="252028"/>
          </a:xfrm>
          <a:prstGeom prst="rect">
            <a:avLst/>
          </a:prstGeom>
          <a:solidFill>
            <a:srgbClr val="DAEEF3"/>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rgbClr val="BFBFBF"/>
              </a:buClr>
              <a:buSzPct val="25000"/>
              <a:buFont typeface="Arial"/>
              <a:buNone/>
            </a:pPr>
            <a:r>
              <a:rPr b="1" lang="fr-FR" sz="1400">
                <a:solidFill>
                  <a:srgbClr val="BFBFBF"/>
                </a:solidFill>
                <a:latin typeface="Century Gothic"/>
                <a:ea typeface="Century Gothic"/>
                <a:cs typeface="Century Gothic"/>
                <a:sym typeface="Century Gothic"/>
              </a:rPr>
              <a:t>niv 2</a:t>
            </a:r>
          </a:p>
        </p:txBody>
      </p:sp>
      <p:sp>
        <p:nvSpPr>
          <p:cNvPr id="689" name="Shape 689"/>
          <p:cNvSpPr txBox="1"/>
          <p:nvPr/>
        </p:nvSpPr>
        <p:spPr>
          <a:xfrm>
            <a:off x="8461547" y="3776339"/>
            <a:ext cx="576064" cy="252028"/>
          </a:xfrm>
          <a:prstGeom prst="rect">
            <a:avLst/>
          </a:prstGeom>
          <a:solidFill>
            <a:srgbClr val="205867"/>
          </a:solidFill>
          <a:ln cap="flat" cmpd="sng" w="25400">
            <a:solidFill>
              <a:schemeClr val="accent5"/>
            </a:solidFill>
            <a:prstDash val="solid"/>
            <a:round/>
            <a:headEnd len="med" w="med" type="none"/>
            <a:tailEnd len="med" w="med" type="none"/>
          </a:ln>
        </p:spPr>
        <p:txBody>
          <a:bodyPr anchorCtr="0" anchor="t" bIns="36000" lIns="36000" rIns="36000" tIns="36000">
            <a:noAutofit/>
          </a:bodyPr>
          <a:lstStyle/>
          <a:p>
            <a:pPr indent="0" lvl="0" marL="0" marR="0" rtl="0" algn="ctr">
              <a:spcBef>
                <a:spcPts val="0"/>
              </a:spcBef>
              <a:buClr>
                <a:schemeClr val="lt1"/>
              </a:buClr>
              <a:buSzPct val="25000"/>
              <a:buFont typeface="Arial"/>
              <a:buNone/>
            </a:pPr>
            <a:r>
              <a:rPr b="1" lang="fr-FR" sz="1400">
                <a:solidFill>
                  <a:schemeClr val="lt1"/>
                </a:solidFill>
                <a:latin typeface="Century Gothic"/>
                <a:ea typeface="Century Gothic"/>
                <a:cs typeface="Century Gothic"/>
                <a:sym typeface="Century Gothic"/>
              </a:rPr>
              <a:t>niv 3</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Shape 69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matériels et logiciels nécessaires au fonctionnement du service sont indiqués avant la validation de la commande</a:t>
            </a:r>
            <a:br>
              <a:rPr b="1" i="0" lang="fr-FR" sz="3240" u="none" cap="none" strike="noStrike">
                <a:solidFill>
                  <a:schemeClr val="dk1"/>
                </a:solidFill>
                <a:latin typeface="Century Gothic"/>
                <a:ea typeface="Century Gothic"/>
                <a:cs typeface="Century Gothic"/>
                <a:sym typeface="Century Gothic"/>
              </a:rPr>
            </a:br>
          </a:p>
        </p:txBody>
      </p:sp>
      <p:sp>
        <p:nvSpPr>
          <p:cNvPr id="695" name="Shape 69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61</a:t>
            </a:r>
          </a:p>
        </p:txBody>
      </p:sp>
      <p:pic>
        <p:nvPicPr>
          <p:cNvPr id="696" name="Shape 696"/>
          <p:cNvPicPr preferRelativeResize="0"/>
          <p:nvPr/>
        </p:nvPicPr>
        <p:blipFill rotWithShape="1">
          <a:blip r:embed="rId3">
            <a:alphaModFix/>
          </a:blip>
          <a:srcRect b="0" l="0" r="0" t="0"/>
          <a:stretch/>
        </p:blipFill>
        <p:spPr>
          <a:xfrm>
            <a:off x="251519" y="3140967"/>
            <a:ext cx="8313240" cy="278215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Shape 70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prix affichés mentionnent le détail des taxes et suppléments éventuels ainsi que le montant hors taxes.</a:t>
            </a:r>
            <a:br>
              <a:rPr b="1" i="0" lang="fr-FR" sz="3240" u="none" cap="none" strike="noStrike">
                <a:solidFill>
                  <a:schemeClr val="dk1"/>
                </a:solidFill>
                <a:latin typeface="Century Gothic"/>
                <a:ea typeface="Century Gothic"/>
                <a:cs typeface="Century Gothic"/>
                <a:sym typeface="Century Gothic"/>
              </a:rPr>
            </a:br>
          </a:p>
        </p:txBody>
      </p:sp>
      <p:sp>
        <p:nvSpPr>
          <p:cNvPr id="703" name="Shape 70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62</a:t>
            </a:r>
          </a:p>
        </p:txBody>
      </p:sp>
      <p:pic>
        <p:nvPicPr>
          <p:cNvPr id="704" name="Shape 704"/>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705" name="Shape 705"/>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Si c’est H.T c’est pas cher….. sinon ça vaut pas le coup</a:t>
            </a:r>
          </a:p>
        </p:txBody>
      </p:sp>
      <p:sp>
        <p:nvSpPr>
          <p:cNvPr id="706" name="Shape 706"/>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1000€</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Shape 71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Une adresse de livraison différente de l'adresse de facturation peut être spécifiée.</a:t>
            </a:r>
            <a:br>
              <a:rPr b="1" i="0" lang="fr-FR" sz="3240" u="none" cap="none" strike="noStrike">
                <a:solidFill>
                  <a:schemeClr val="dk1"/>
                </a:solidFill>
                <a:latin typeface="Century Gothic"/>
                <a:ea typeface="Century Gothic"/>
                <a:cs typeface="Century Gothic"/>
                <a:sym typeface="Century Gothic"/>
              </a:rPr>
            </a:br>
          </a:p>
        </p:txBody>
      </p:sp>
      <p:sp>
        <p:nvSpPr>
          <p:cNvPr id="713" name="Shape 71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63</a:t>
            </a:r>
          </a:p>
        </p:txBody>
      </p:sp>
      <p:pic>
        <p:nvPicPr>
          <p:cNvPr descr="Capture d’écran 2015-10-03 à 21.07.02.png" id="714" name="Shape 714"/>
          <p:cNvPicPr preferRelativeResize="0"/>
          <p:nvPr/>
        </p:nvPicPr>
        <p:blipFill rotWithShape="1">
          <a:blip r:embed="rId3">
            <a:alphaModFix/>
          </a:blip>
          <a:srcRect b="0" l="0" r="0" t="0"/>
          <a:stretch/>
        </p:blipFill>
        <p:spPr>
          <a:xfrm>
            <a:off x="683568" y="3789039"/>
            <a:ext cx="7740351" cy="2526263"/>
          </a:xfrm>
          <a:prstGeom prst="rect">
            <a:avLst/>
          </a:prstGeom>
          <a:noFill/>
          <a:ln>
            <a:noFill/>
          </a:ln>
        </p:spPr>
      </p:pic>
      <p:sp>
        <p:nvSpPr>
          <p:cNvPr id="715" name="Shape 715"/>
          <p:cNvSpPr/>
          <p:nvPr/>
        </p:nvSpPr>
        <p:spPr>
          <a:xfrm>
            <a:off x="1403648" y="5301207"/>
            <a:ext cx="1728191"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
        <p:nvSpPr>
          <p:cNvPr id="716" name="Shape 716"/>
          <p:cNvSpPr/>
          <p:nvPr/>
        </p:nvSpPr>
        <p:spPr>
          <a:xfrm>
            <a:off x="5148064" y="5301207"/>
            <a:ext cx="1728191"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Shape 722"/>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accepte au moins deux moyens de paiement.</a:t>
            </a:r>
            <a:br>
              <a:rPr b="1" i="0" lang="fr-FR" sz="3240" u="none" cap="none" strike="noStrike">
                <a:solidFill>
                  <a:schemeClr val="dk1"/>
                </a:solidFill>
                <a:latin typeface="Century Gothic"/>
                <a:ea typeface="Century Gothic"/>
                <a:cs typeface="Century Gothic"/>
                <a:sym typeface="Century Gothic"/>
              </a:rPr>
            </a:br>
          </a:p>
        </p:txBody>
      </p:sp>
      <p:sp>
        <p:nvSpPr>
          <p:cNvPr id="723" name="Shape 72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64</a:t>
            </a:r>
          </a:p>
        </p:txBody>
      </p:sp>
      <p:pic>
        <p:nvPicPr>
          <p:cNvPr descr="Capture d’écran 2015-10-03 à 21.19.55.png" id="724" name="Shape 724"/>
          <p:cNvPicPr preferRelativeResize="0"/>
          <p:nvPr/>
        </p:nvPicPr>
        <p:blipFill rotWithShape="1">
          <a:blip r:embed="rId3">
            <a:alphaModFix/>
          </a:blip>
          <a:srcRect b="0" l="0" r="0" t="0"/>
          <a:stretch/>
        </p:blipFill>
        <p:spPr>
          <a:xfrm>
            <a:off x="0" y="3364782"/>
            <a:ext cx="9004300" cy="1828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Shape 73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référence de la transaction est affichée au client après la validation de sa commande.</a:t>
            </a:r>
            <a:br>
              <a:rPr b="1" i="0" lang="fr-FR" sz="3240" u="none" cap="none" strike="noStrike">
                <a:solidFill>
                  <a:schemeClr val="dk1"/>
                </a:solidFill>
                <a:latin typeface="Century Gothic"/>
                <a:ea typeface="Century Gothic"/>
                <a:cs typeface="Century Gothic"/>
                <a:sym typeface="Century Gothic"/>
              </a:rPr>
            </a:br>
          </a:p>
        </p:txBody>
      </p:sp>
      <p:sp>
        <p:nvSpPr>
          <p:cNvPr id="731" name="Shape 73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65</a:t>
            </a:r>
          </a:p>
        </p:txBody>
      </p:sp>
      <p:pic>
        <p:nvPicPr>
          <p:cNvPr id="732" name="Shape 732"/>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733" name="Shape 733"/>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C’est bon, ça, c’est fait !</a:t>
            </a:r>
          </a:p>
        </p:txBody>
      </p:sp>
      <p:sp>
        <p:nvSpPr>
          <p:cNvPr id="734" name="Shape 734"/>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Merci pour votre commande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contenus générés via des styles sont dotés d’une alternative appropriée</a:t>
            </a:r>
          </a:p>
        </p:txBody>
      </p:sp>
      <p:sp>
        <p:nvSpPr>
          <p:cNvPr id="179" name="Shape 1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5</a:t>
            </a:r>
          </a:p>
        </p:txBody>
      </p:sp>
      <p:sp>
        <p:nvSpPr>
          <p:cNvPr id="180" name="Shape 180"/>
          <p:cNvSpPr/>
          <p:nvPr/>
        </p:nvSpPr>
        <p:spPr>
          <a:xfrm>
            <a:off x="1259632" y="2348880"/>
            <a:ext cx="5688632" cy="3744415"/>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b" bIns="45700" lIns="91425" rIns="91425" tIns="45700">
            <a:noAutofit/>
          </a:bodyPr>
          <a:lstStyle/>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:before	</a:t>
            </a:r>
          </a:p>
          <a:p>
            <a:pPr indent="0" lvl="0" marL="0" marR="0" rtl="0" algn="ctr">
              <a:spcBef>
                <a:spcPts val="0"/>
              </a:spcBef>
              <a:buSzPct val="25000"/>
              <a:buNone/>
            </a:pPr>
            <a:r>
              <a:rPr lang="fr-FR" sz="3600">
                <a:solidFill>
                  <a:schemeClr val="dk1"/>
                </a:solidFill>
                <a:latin typeface="Century Gothic"/>
                <a:ea typeface="Century Gothic"/>
                <a:cs typeface="Century Gothic"/>
                <a:sym typeface="Century Gothic"/>
              </a:rPr>
              <a:t>:after</a:t>
            </a:r>
          </a:p>
          <a:p>
            <a:pPr indent="0" lvl="0" marL="0" marR="0" rtl="0" algn="ctr">
              <a:spcBef>
                <a:spcPts val="0"/>
              </a:spcBef>
              <a:buNone/>
            </a:pPr>
            <a:r>
              <a:t/>
            </a:r>
            <a:endParaRPr sz="3600">
              <a:solidFill>
                <a:schemeClr val="dk1"/>
              </a:solidFill>
              <a:latin typeface="Century Gothic"/>
              <a:ea typeface="Century Gothic"/>
              <a:cs typeface="Century Gothic"/>
              <a:sym typeface="Century Gothic"/>
            </a:endParaRPr>
          </a:p>
        </p:txBody>
      </p:sp>
      <p:sp>
        <p:nvSpPr>
          <p:cNvPr descr="https://www.wpclipart.com/page_frames/full_page_signs/warning_page.png" id="181" name="Shape 181"/>
          <p:cNvSpPr/>
          <p:nvPr/>
        </p:nvSpPr>
        <p:spPr>
          <a:xfrm>
            <a:off x="155575" y="-4373562"/>
            <a:ext cx="9401174" cy="9115425"/>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https://www.wpclipart.com/page_frames/full_page_signs/warning_page.png" id="182" name="Shape 182"/>
          <p:cNvSpPr/>
          <p:nvPr/>
        </p:nvSpPr>
        <p:spPr>
          <a:xfrm>
            <a:off x="155575" y="-144463"/>
            <a:ext cx="304799" cy="304801"/>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sp>
        <p:nvSpPr>
          <p:cNvPr descr="See original image" id="183" name="Shape 183"/>
          <p:cNvSpPr/>
          <p:nvPr/>
        </p:nvSpPr>
        <p:spPr>
          <a:xfrm>
            <a:off x="307975" y="-1676400"/>
            <a:ext cx="4381500" cy="3809999"/>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Century Gothic"/>
              <a:ea typeface="Century Gothic"/>
              <a:cs typeface="Century Gothic"/>
              <a:sym typeface="Century Gothic"/>
            </a:endParaRPr>
          </a:p>
        </p:txBody>
      </p:sp>
      <p:pic>
        <p:nvPicPr>
          <p:cNvPr id="184" name="Shape 184"/>
          <p:cNvPicPr preferRelativeResize="0"/>
          <p:nvPr/>
        </p:nvPicPr>
        <p:blipFill rotWithShape="1">
          <a:blip r:embed="rId3">
            <a:alphaModFix/>
          </a:blip>
          <a:srcRect b="0" l="0" r="0" t="0"/>
          <a:stretch/>
        </p:blipFill>
        <p:spPr>
          <a:xfrm>
            <a:off x="3308253" y="2837272"/>
            <a:ext cx="1591388" cy="138381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Shape 74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mentions d'appartenance à un ordre ou groupe professionnel, d'un label ou d'une récompense sont accompagnées d'un lien vers la source.</a:t>
            </a:r>
          </a:p>
        </p:txBody>
      </p:sp>
      <p:sp>
        <p:nvSpPr>
          <p:cNvPr id="741" name="Shape 74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66</a:t>
            </a:r>
          </a:p>
        </p:txBody>
      </p:sp>
      <p:pic>
        <p:nvPicPr>
          <p:cNvPr descr="Capture d’écran 2015-10-03 à 21.15.40.png" id="742" name="Shape 742"/>
          <p:cNvPicPr preferRelativeResize="0"/>
          <p:nvPr/>
        </p:nvPicPr>
        <p:blipFill rotWithShape="1">
          <a:blip r:embed="rId3">
            <a:alphaModFix/>
          </a:blip>
          <a:srcRect b="0" l="0" r="0" t="0"/>
          <a:stretch/>
        </p:blipFill>
        <p:spPr>
          <a:xfrm>
            <a:off x="0" y="3717032"/>
            <a:ext cx="9144000" cy="22762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Shape 74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produits indisponibles font l'objet d'une différenciation visuelle et textuelle.</a:t>
            </a:r>
            <a:br>
              <a:rPr b="1" i="0" lang="fr-FR" sz="3240" u="none" cap="none" strike="noStrike">
                <a:solidFill>
                  <a:schemeClr val="dk1"/>
                </a:solidFill>
                <a:latin typeface="Century Gothic"/>
                <a:ea typeface="Century Gothic"/>
                <a:cs typeface="Century Gothic"/>
                <a:sym typeface="Century Gothic"/>
              </a:rPr>
            </a:br>
          </a:p>
        </p:txBody>
      </p:sp>
      <p:sp>
        <p:nvSpPr>
          <p:cNvPr id="749" name="Shape 74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67</a:t>
            </a:r>
          </a:p>
        </p:txBody>
      </p:sp>
      <p:pic>
        <p:nvPicPr>
          <p:cNvPr descr="Capture d’écran 2015-10-03 à 21.18.25.png" id="750" name="Shape 750"/>
          <p:cNvPicPr preferRelativeResize="0"/>
          <p:nvPr/>
        </p:nvPicPr>
        <p:blipFill rotWithShape="1">
          <a:blip r:embed="rId3">
            <a:alphaModFix/>
          </a:blip>
          <a:srcRect b="0" l="0" r="0" t="0"/>
          <a:stretch/>
        </p:blipFill>
        <p:spPr>
          <a:xfrm>
            <a:off x="1547663" y="2060848"/>
            <a:ext cx="5213670" cy="450911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Shape 75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Un courriel indiquant la référence de la transaction et les données de la commande est envoyé suite à la validation.</a:t>
            </a:r>
            <a:br>
              <a:rPr b="1" i="0" lang="fr-FR" sz="3240" u="none" cap="none" strike="noStrike">
                <a:solidFill>
                  <a:schemeClr val="dk1"/>
                </a:solidFill>
                <a:latin typeface="Century Gothic"/>
                <a:ea typeface="Century Gothic"/>
                <a:cs typeface="Century Gothic"/>
                <a:sym typeface="Century Gothic"/>
              </a:rPr>
            </a:br>
          </a:p>
        </p:txBody>
      </p:sp>
      <p:sp>
        <p:nvSpPr>
          <p:cNvPr id="757" name="Shape 75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68</a:t>
            </a:r>
          </a:p>
        </p:txBody>
      </p:sp>
      <p:pic>
        <p:nvPicPr>
          <p:cNvPr descr="Capture d’écran 2015-10-03 à 21.22.35.png" id="758" name="Shape 758"/>
          <p:cNvPicPr preferRelativeResize="0"/>
          <p:nvPr/>
        </p:nvPicPr>
        <p:blipFill rotWithShape="1">
          <a:blip r:embed="rId3">
            <a:alphaModFix/>
          </a:blip>
          <a:srcRect b="0" l="0" r="0" t="0"/>
          <a:stretch/>
        </p:blipFill>
        <p:spPr>
          <a:xfrm>
            <a:off x="611560" y="2708919"/>
            <a:ext cx="8115300" cy="3784600"/>
          </a:xfrm>
          <a:prstGeom prst="rect">
            <a:avLst/>
          </a:prstGeom>
          <a:noFill/>
          <a:ln>
            <a:noFill/>
          </a:ln>
        </p:spPr>
      </p:pic>
      <p:sp>
        <p:nvSpPr>
          <p:cNvPr id="759" name="Shape 759"/>
          <p:cNvSpPr/>
          <p:nvPr/>
        </p:nvSpPr>
        <p:spPr>
          <a:xfrm>
            <a:off x="2483767" y="5157192"/>
            <a:ext cx="1728191"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Shape 765"/>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réclamation fait l'objet d'un accusé de réception.</a:t>
            </a:r>
            <a:br>
              <a:rPr b="1" i="0" lang="fr-FR" sz="3240" u="none" cap="none" strike="noStrike">
                <a:solidFill>
                  <a:schemeClr val="dk1"/>
                </a:solidFill>
                <a:latin typeface="Century Gothic"/>
                <a:ea typeface="Century Gothic"/>
                <a:cs typeface="Century Gothic"/>
                <a:sym typeface="Century Gothic"/>
              </a:rPr>
            </a:br>
          </a:p>
        </p:txBody>
      </p:sp>
      <p:sp>
        <p:nvSpPr>
          <p:cNvPr id="766" name="Shape 76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69</a:t>
            </a:r>
          </a:p>
        </p:txBody>
      </p:sp>
      <p:pic>
        <p:nvPicPr>
          <p:cNvPr descr="Capture d’écran 2015-10-03 à 21.36.03.png" id="767" name="Shape 767"/>
          <p:cNvPicPr preferRelativeResize="0"/>
          <p:nvPr/>
        </p:nvPicPr>
        <p:blipFill rotWithShape="1">
          <a:blip r:embed="rId3">
            <a:alphaModFix/>
          </a:blip>
          <a:srcRect b="0" l="0" r="0" t="0"/>
          <a:stretch/>
        </p:blipFill>
        <p:spPr>
          <a:xfrm>
            <a:off x="827583" y="2996951"/>
            <a:ext cx="7794048" cy="2160240"/>
          </a:xfrm>
          <a:prstGeom prst="rect">
            <a:avLst/>
          </a:prstGeom>
          <a:noFill/>
          <a:ln>
            <a:noFill/>
          </a:ln>
        </p:spPr>
      </p:pic>
      <p:sp>
        <p:nvSpPr>
          <p:cNvPr id="768" name="Shape 768"/>
          <p:cNvSpPr/>
          <p:nvPr/>
        </p:nvSpPr>
        <p:spPr>
          <a:xfrm>
            <a:off x="1115616" y="2492896"/>
            <a:ext cx="1728191"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Shape 77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un moyen de contacter le responsable des réclamations.</a:t>
            </a:r>
            <a:br>
              <a:rPr b="1" i="0" lang="fr-FR" sz="3240" u="none" cap="none" strike="noStrike">
                <a:solidFill>
                  <a:schemeClr val="dk1"/>
                </a:solidFill>
                <a:latin typeface="Century Gothic"/>
                <a:ea typeface="Century Gothic"/>
                <a:cs typeface="Century Gothic"/>
                <a:sym typeface="Century Gothic"/>
              </a:rPr>
            </a:br>
          </a:p>
        </p:txBody>
      </p:sp>
      <p:sp>
        <p:nvSpPr>
          <p:cNvPr id="775" name="Shape 77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70</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pic>
        <p:nvPicPr>
          <p:cNvPr id="780" name="Shape 780"/>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781" name="Shape 781"/>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Espaces publics</a:t>
            </a:r>
          </a:p>
        </p:txBody>
      </p:sp>
      <p:sp>
        <p:nvSpPr>
          <p:cNvPr id="782" name="Shape 782"/>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Shape 78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site propose au moins un moyen de contacter le modérateur des espaces publics.</a:t>
            </a:r>
            <a:br>
              <a:rPr b="1" i="0" lang="fr-FR" sz="3240" u="none" cap="none" strike="noStrike">
                <a:solidFill>
                  <a:schemeClr val="dk1"/>
                </a:solidFill>
                <a:latin typeface="Century Gothic"/>
                <a:ea typeface="Century Gothic"/>
                <a:cs typeface="Century Gothic"/>
                <a:sym typeface="Century Gothic"/>
              </a:rPr>
            </a:br>
          </a:p>
        </p:txBody>
      </p:sp>
      <p:sp>
        <p:nvSpPr>
          <p:cNvPr id="789" name="Shape 78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71</a:t>
            </a:r>
          </a:p>
        </p:txBody>
      </p:sp>
      <p:pic>
        <p:nvPicPr>
          <p:cNvPr descr="Capture d’écran 2015-10-03 à 21.43.12.png" id="790" name="Shape 790"/>
          <p:cNvPicPr preferRelativeResize="0"/>
          <p:nvPr/>
        </p:nvPicPr>
        <p:blipFill rotWithShape="1">
          <a:blip r:embed="rId3">
            <a:alphaModFix/>
          </a:blip>
          <a:srcRect b="0" l="0" r="0" t="0"/>
          <a:stretch/>
        </p:blipFill>
        <p:spPr>
          <a:xfrm>
            <a:off x="1043608" y="2420888"/>
            <a:ext cx="6948388" cy="401286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Shape 796"/>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espaces publics proposent au moins un moyen de signaler les abus.</a:t>
            </a:r>
            <a:br>
              <a:rPr b="1" i="0" lang="fr-FR" sz="3240" u="none" cap="none" strike="noStrike">
                <a:solidFill>
                  <a:schemeClr val="dk1"/>
                </a:solidFill>
                <a:latin typeface="Century Gothic"/>
                <a:ea typeface="Century Gothic"/>
                <a:cs typeface="Century Gothic"/>
                <a:sym typeface="Century Gothic"/>
              </a:rPr>
            </a:br>
          </a:p>
        </p:txBody>
      </p:sp>
      <p:sp>
        <p:nvSpPr>
          <p:cNvPr id="797" name="Shape 79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72</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Shape 8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conditions de modération des espaces publics sont indiquées.</a:t>
            </a:r>
          </a:p>
        </p:txBody>
      </p:sp>
      <p:sp>
        <p:nvSpPr>
          <p:cNvPr id="804" name="Shape 8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73</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Shape 81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contenus ou fichiers destinés à des espaces publics peuvent être vérifiés avant leur envoi définitif.</a:t>
            </a:r>
            <a:br>
              <a:rPr b="1" i="0" lang="fr-FR" sz="3240" u="none" cap="none" strike="noStrike">
                <a:solidFill>
                  <a:schemeClr val="dk1"/>
                </a:solidFill>
                <a:latin typeface="Century Gothic"/>
                <a:ea typeface="Century Gothic"/>
                <a:cs typeface="Century Gothic"/>
                <a:sym typeface="Century Gothic"/>
              </a:rPr>
            </a:br>
          </a:p>
        </p:txBody>
      </p:sp>
      <p:sp>
        <p:nvSpPr>
          <p:cNvPr id="811" name="Shape 81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74</a:t>
            </a:r>
          </a:p>
        </p:txBody>
      </p:sp>
      <p:pic>
        <p:nvPicPr>
          <p:cNvPr id="812" name="Shape 812"/>
          <p:cNvPicPr preferRelativeResize="0"/>
          <p:nvPr/>
        </p:nvPicPr>
        <p:blipFill rotWithShape="1">
          <a:blip r:embed="rId3">
            <a:alphaModFix/>
          </a:blip>
          <a:srcRect b="0" l="0" r="0" t="0"/>
          <a:stretch/>
        </p:blipFill>
        <p:spPr>
          <a:xfrm>
            <a:off x="1668016" y="2996951"/>
            <a:ext cx="5764213" cy="197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pictogrammes typographiques sont dotés d’une alternative appropriée</a:t>
            </a:r>
          </a:p>
        </p:txBody>
      </p:sp>
      <p:sp>
        <p:nvSpPr>
          <p:cNvPr id="190" name="Shape 190"/>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6</a:t>
            </a:r>
          </a:p>
        </p:txBody>
      </p:sp>
      <p:pic>
        <p:nvPicPr>
          <p:cNvPr descr="See original image" id="191" name="Shape 191"/>
          <p:cNvPicPr preferRelativeResize="0"/>
          <p:nvPr/>
        </p:nvPicPr>
        <p:blipFill rotWithShape="1">
          <a:blip r:embed="rId3">
            <a:alphaModFix/>
          </a:blip>
          <a:srcRect b="0" l="0" r="0" t="0"/>
          <a:stretch/>
        </p:blipFill>
        <p:spPr>
          <a:xfrm>
            <a:off x="683568" y="1916832"/>
            <a:ext cx="6210300" cy="425767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Shape 81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destinées à des espaces publics peuvent être prévisualisées sous la forme où elles seront affichées.</a:t>
            </a:r>
            <a:br>
              <a:rPr b="1" i="0" lang="fr-FR" sz="3240" u="none" cap="none" strike="noStrike">
                <a:solidFill>
                  <a:schemeClr val="dk1"/>
                </a:solidFill>
                <a:latin typeface="Century Gothic"/>
                <a:ea typeface="Century Gothic"/>
                <a:cs typeface="Century Gothic"/>
                <a:sym typeface="Century Gothic"/>
              </a:rPr>
            </a:br>
          </a:p>
        </p:txBody>
      </p:sp>
      <p:sp>
        <p:nvSpPr>
          <p:cNvPr id="819" name="Shape 8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75</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pic>
        <p:nvPicPr>
          <p:cNvPr id="824" name="Shape 824"/>
          <p:cNvPicPr preferRelativeResize="0"/>
          <p:nvPr/>
        </p:nvPicPr>
        <p:blipFill rotWithShape="1">
          <a:blip r:embed="rId3">
            <a:alphaModFix/>
          </a:blip>
          <a:srcRect b="0" l="0" r="0" t="0"/>
          <a:stretch/>
        </p:blipFill>
        <p:spPr>
          <a:xfrm>
            <a:off x="-23082" y="0"/>
            <a:ext cx="9167080" cy="6875310"/>
          </a:xfrm>
          <a:prstGeom prst="rect">
            <a:avLst/>
          </a:prstGeom>
          <a:noFill/>
          <a:ln>
            <a:noFill/>
          </a:ln>
        </p:spPr>
      </p:pic>
      <p:sp>
        <p:nvSpPr>
          <p:cNvPr id="825" name="Shape 825"/>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Fichiers et multimédia</a:t>
            </a:r>
          </a:p>
        </p:txBody>
      </p:sp>
      <p:sp>
        <p:nvSpPr>
          <p:cNvPr id="826" name="Shape 826"/>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Shape 832"/>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durée des contenus vidéo ou audio est indiquée.</a:t>
            </a:r>
            <a:br>
              <a:rPr b="1" i="0" lang="fr-FR" sz="3240" u="none" cap="none" strike="noStrike">
                <a:solidFill>
                  <a:schemeClr val="dk1"/>
                </a:solidFill>
                <a:latin typeface="Century Gothic"/>
                <a:ea typeface="Century Gothic"/>
                <a:cs typeface="Century Gothic"/>
                <a:sym typeface="Century Gothic"/>
              </a:rPr>
            </a:br>
          </a:p>
        </p:txBody>
      </p:sp>
      <p:sp>
        <p:nvSpPr>
          <p:cNvPr id="833" name="Shape 833"/>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76</a:t>
            </a:r>
          </a:p>
        </p:txBody>
      </p:sp>
      <p:pic>
        <p:nvPicPr>
          <p:cNvPr descr="Capture d’écran 2015-10-03 à 21.51.05.png" id="834" name="Shape 834"/>
          <p:cNvPicPr preferRelativeResize="0"/>
          <p:nvPr/>
        </p:nvPicPr>
        <p:blipFill rotWithShape="1">
          <a:blip r:embed="rId3">
            <a:alphaModFix/>
          </a:blip>
          <a:srcRect b="0" l="0" r="0" t="0"/>
          <a:stretch/>
        </p:blipFill>
        <p:spPr>
          <a:xfrm>
            <a:off x="539552" y="2708919"/>
            <a:ext cx="8178799" cy="3225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format des fichiers proposés en téléchargement est indiqué.</a:t>
            </a:r>
            <a:br>
              <a:rPr b="1" i="0" lang="fr-FR" sz="3240" u="none" cap="none" strike="noStrike">
                <a:solidFill>
                  <a:schemeClr val="dk1"/>
                </a:solidFill>
                <a:latin typeface="Century Gothic"/>
                <a:ea typeface="Century Gothic"/>
                <a:cs typeface="Century Gothic"/>
                <a:sym typeface="Century Gothic"/>
              </a:rPr>
            </a:br>
          </a:p>
        </p:txBody>
      </p:sp>
      <p:sp>
        <p:nvSpPr>
          <p:cNvPr id="841" name="Shape 84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77</a:t>
            </a:r>
          </a:p>
        </p:txBody>
      </p:sp>
      <p:pic>
        <p:nvPicPr>
          <p:cNvPr id="842" name="Shape 842"/>
          <p:cNvPicPr preferRelativeResize="0"/>
          <p:nvPr/>
        </p:nvPicPr>
        <p:blipFill rotWithShape="1">
          <a:blip r:embed="rId3">
            <a:alphaModFix/>
          </a:blip>
          <a:srcRect b="0" l="0" r="0" t="0"/>
          <a:stretch/>
        </p:blipFill>
        <p:spPr>
          <a:xfrm>
            <a:off x="395536" y="4725144"/>
            <a:ext cx="1481584" cy="1481584"/>
          </a:xfrm>
          <a:prstGeom prst="rect">
            <a:avLst/>
          </a:prstGeom>
          <a:noFill/>
          <a:ln>
            <a:noFill/>
          </a:ln>
        </p:spPr>
      </p:pic>
      <p:sp>
        <p:nvSpPr>
          <p:cNvPr id="843" name="Shape 843"/>
          <p:cNvSpPr/>
          <p:nvPr/>
        </p:nvSpPr>
        <p:spPr>
          <a:xfrm>
            <a:off x="1979711" y="5085183"/>
            <a:ext cx="5904656" cy="1296143"/>
          </a:xfrm>
          <a:prstGeom prst="wedgeRectCallout">
            <a:avLst>
              <a:gd fmla="val -55901" name="adj1"/>
              <a:gd fmla="val -37841" name="adj2"/>
            </a:avLst>
          </a:prstGeom>
          <a:solidFill>
            <a:srgbClr val="D8D8D8"/>
          </a:solidFill>
          <a:ln cap="flat" cmpd="sng" w="9525">
            <a:solidFill>
              <a:srgbClr val="7F7F7F"/>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SzPct val="25000"/>
              <a:buNone/>
            </a:pPr>
            <a:r>
              <a:rPr lang="fr-FR" sz="2000">
                <a:solidFill>
                  <a:schemeClr val="dk1"/>
                </a:solidFill>
                <a:latin typeface="Century Gothic"/>
                <a:ea typeface="Century Gothic"/>
                <a:cs typeface="Century Gothic"/>
                <a:sym typeface="Century Gothic"/>
              </a:rPr>
              <a:t>Ah bah mince j’ai pas Photoshop</a:t>
            </a:r>
          </a:p>
        </p:txBody>
      </p:sp>
      <p:sp>
        <p:nvSpPr>
          <p:cNvPr id="844" name="Shape 844"/>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Téléchargement términé</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Shape 850"/>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taille des fichiers internes proposés en téléchargement est indiquée.</a:t>
            </a:r>
            <a:br>
              <a:rPr b="1" i="0" lang="fr-FR" sz="3240" u="none" cap="none" strike="noStrike">
                <a:solidFill>
                  <a:schemeClr val="dk1"/>
                </a:solidFill>
                <a:latin typeface="Century Gothic"/>
                <a:ea typeface="Century Gothic"/>
                <a:cs typeface="Century Gothic"/>
                <a:sym typeface="Century Gothic"/>
              </a:rPr>
            </a:br>
          </a:p>
        </p:txBody>
      </p:sp>
      <p:sp>
        <p:nvSpPr>
          <p:cNvPr id="851" name="Shape 851"/>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78</a:t>
            </a:r>
          </a:p>
        </p:txBody>
      </p:sp>
      <p:pic>
        <p:nvPicPr>
          <p:cNvPr descr="Capture d’écran 2015-10-03 à 22.07.22.png" id="852" name="Shape 852"/>
          <p:cNvPicPr preferRelativeResize="0"/>
          <p:nvPr/>
        </p:nvPicPr>
        <p:blipFill rotWithShape="1">
          <a:blip r:embed="rId3">
            <a:alphaModFix/>
          </a:blip>
          <a:srcRect b="0" l="0" r="0" t="0"/>
          <a:stretch/>
        </p:blipFill>
        <p:spPr>
          <a:xfrm>
            <a:off x="683568" y="2276872"/>
            <a:ext cx="7183691" cy="423304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Shape 85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langue des fichiers en téléchargement est précisée lorsqu'elle diffère de celle de la page d'origine.</a:t>
            </a:r>
            <a:br>
              <a:rPr b="1" i="0" lang="fr-FR" sz="3240" u="none" cap="none" strike="noStrike">
                <a:solidFill>
                  <a:schemeClr val="dk1"/>
                </a:solidFill>
                <a:latin typeface="Century Gothic"/>
                <a:ea typeface="Century Gothic"/>
                <a:cs typeface="Century Gothic"/>
                <a:sym typeface="Century Gothic"/>
              </a:rPr>
            </a:br>
          </a:p>
        </p:txBody>
      </p:sp>
      <p:sp>
        <p:nvSpPr>
          <p:cNvPr id="859" name="Shape 8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79</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pic>
        <p:nvPicPr>
          <p:cNvPr descr="Capture d’écran 2015-10-03 à 21.55.26.png" id="865" name="Shape 865"/>
          <p:cNvPicPr preferRelativeResize="0"/>
          <p:nvPr/>
        </p:nvPicPr>
        <p:blipFill rotWithShape="1">
          <a:blip r:embed="rId3">
            <a:alphaModFix/>
          </a:blip>
          <a:srcRect b="0" l="0" r="0" t="0"/>
          <a:stretch/>
        </p:blipFill>
        <p:spPr>
          <a:xfrm>
            <a:off x="0" y="6349194"/>
            <a:ext cx="9144000" cy="508804"/>
          </a:xfrm>
          <a:prstGeom prst="rect">
            <a:avLst/>
          </a:prstGeom>
          <a:noFill/>
          <a:ln>
            <a:noFill/>
          </a:ln>
        </p:spPr>
      </p:pic>
      <p:sp>
        <p:nvSpPr>
          <p:cNvPr id="866" name="Shape 86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animations, sons et clignotements peuvent être mis en pause.</a:t>
            </a:r>
            <a:br>
              <a:rPr b="1" i="0" lang="fr-FR" sz="3240" u="none" cap="none" strike="noStrike">
                <a:solidFill>
                  <a:schemeClr val="dk1"/>
                </a:solidFill>
                <a:latin typeface="Century Gothic"/>
                <a:ea typeface="Century Gothic"/>
                <a:cs typeface="Century Gothic"/>
                <a:sym typeface="Century Gothic"/>
              </a:rPr>
            </a:br>
          </a:p>
        </p:txBody>
      </p:sp>
      <p:sp>
        <p:nvSpPr>
          <p:cNvPr id="867" name="Shape 86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80</a:t>
            </a:r>
          </a:p>
        </p:txBody>
      </p:sp>
      <p:sp>
        <p:nvSpPr>
          <p:cNvPr id="868" name="Shape 868"/>
          <p:cNvSpPr/>
          <p:nvPr/>
        </p:nvSpPr>
        <p:spPr>
          <a:xfrm>
            <a:off x="1259632" y="3212975"/>
            <a:ext cx="5688632" cy="1200329"/>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7200">
                <a:solidFill>
                  <a:schemeClr val="dk1"/>
                </a:solidFill>
                <a:latin typeface="Century Gothic"/>
                <a:ea typeface="Century Gothic"/>
                <a:cs typeface="Century Gothic"/>
                <a:sym typeface="Century Gothic"/>
              </a:rPr>
              <a:t>bgsound</a:t>
            </a:r>
          </a:p>
        </p:txBody>
      </p:sp>
      <p:grpSp>
        <p:nvGrpSpPr>
          <p:cNvPr id="869" name="Shape 869"/>
          <p:cNvGrpSpPr/>
          <p:nvPr/>
        </p:nvGrpSpPr>
        <p:grpSpPr>
          <a:xfrm>
            <a:off x="3131840" y="2708919"/>
            <a:ext cx="2160000" cy="2160000"/>
            <a:chOff x="3131840" y="2708919"/>
            <a:chExt cx="2160000" cy="2160000"/>
          </a:xfrm>
        </p:grpSpPr>
        <p:sp>
          <p:nvSpPr>
            <p:cNvPr id="870" name="Shape 870"/>
            <p:cNvSpPr/>
            <p:nvPr/>
          </p:nvSpPr>
          <p:spPr>
            <a:xfrm>
              <a:off x="3131840" y="2708919"/>
              <a:ext cx="2160000" cy="2160000"/>
            </a:xfrm>
            <a:prstGeom prst="ellipse">
              <a:avLst/>
            </a:prstGeom>
            <a:noFill/>
            <a:ln cap="flat" cmpd="sng" w="2540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cxnSp>
          <p:nvCxnSpPr>
            <p:cNvPr id="871" name="Shape 871"/>
            <p:cNvCxnSpPr>
              <a:endCxn id="870" idx="5"/>
            </p:cNvCxnSpPr>
            <p:nvPr/>
          </p:nvCxnSpPr>
          <p:spPr>
            <a:xfrm>
              <a:off x="3564015" y="2997095"/>
              <a:ext cx="1411500" cy="1555499"/>
            </a:xfrm>
            <a:prstGeom prst="straightConnector1">
              <a:avLst/>
            </a:prstGeom>
            <a:noFill/>
            <a:ln cap="flat" cmpd="sng" w="254000">
              <a:solidFill>
                <a:srgbClr val="FF0000"/>
              </a:solidFill>
              <a:prstDash val="solid"/>
              <a:round/>
              <a:headEnd len="med" w="med" type="none"/>
              <a:tailEnd len="med" w="med" type="none"/>
            </a:ln>
          </p:spPr>
        </p:cxnSp>
      </p:grpSp>
      <p:sp>
        <p:nvSpPr>
          <p:cNvPr id="872" name="Shape 872"/>
          <p:cNvSpPr/>
          <p:nvPr/>
        </p:nvSpPr>
        <p:spPr>
          <a:xfrm>
            <a:off x="107504" y="6309319"/>
            <a:ext cx="1728191" cy="548680"/>
          </a:xfrm>
          <a:prstGeom prst="rect">
            <a:avLst/>
          </a:prstGeom>
          <a:noFill/>
          <a:ln cap="flat" cmpd="sng" w="57150">
            <a:solidFill>
              <a:schemeClr val="accent3"/>
            </a:solidFill>
            <a:prstDash val="solid"/>
            <a:round/>
            <a:headEnd len="med" w="med" type="none"/>
            <a:tailEnd len="med" w="med" type="none"/>
          </a:ln>
          <a:effectLst>
            <a:outerShdw blurRad="39999" rotWithShape="0" dir="5400000" dist="23000">
              <a:srgbClr val="000000">
                <a:alpha val="34901"/>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déroulement des animations ne bloque pas la navigation ou l'accès aux contenus.</a:t>
            </a:r>
            <a:br>
              <a:rPr b="1" i="0" lang="fr-FR" sz="3240" u="none" cap="none" strike="noStrike">
                <a:solidFill>
                  <a:schemeClr val="dk1"/>
                </a:solidFill>
                <a:latin typeface="Century Gothic"/>
                <a:ea typeface="Century Gothic"/>
                <a:cs typeface="Century Gothic"/>
                <a:sym typeface="Century Gothic"/>
              </a:rPr>
            </a:br>
          </a:p>
        </p:txBody>
      </p:sp>
      <p:sp>
        <p:nvSpPr>
          <p:cNvPr id="879" name="Shape 87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81</a:t>
            </a:r>
          </a:p>
        </p:txBody>
      </p:sp>
      <p:pic>
        <p:nvPicPr>
          <p:cNvPr descr="Capture d’écran 2015-10-03 à 22.25.17.png" id="880" name="Shape 880"/>
          <p:cNvPicPr preferRelativeResize="0"/>
          <p:nvPr/>
        </p:nvPicPr>
        <p:blipFill rotWithShape="1">
          <a:blip r:embed="rId3">
            <a:alphaModFix/>
          </a:blip>
          <a:srcRect b="0" l="0" r="0" t="0"/>
          <a:stretch/>
        </p:blipFill>
        <p:spPr>
          <a:xfrm>
            <a:off x="1018900" y="2591073"/>
            <a:ext cx="6516300" cy="4410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Shape 88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sons et vidéos sont déclenchés par l'utilisateur.</a:t>
            </a:r>
          </a:p>
        </p:txBody>
      </p:sp>
      <p:sp>
        <p:nvSpPr>
          <p:cNvPr id="887" name="Shape 88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82</a:t>
            </a:r>
          </a:p>
        </p:txBody>
      </p:sp>
      <p:sp>
        <p:nvSpPr>
          <p:cNvPr id="888" name="Shape 888"/>
          <p:cNvSpPr/>
          <p:nvPr/>
        </p:nvSpPr>
        <p:spPr>
          <a:xfrm>
            <a:off x="755575" y="2420888"/>
            <a:ext cx="7128792" cy="1726451"/>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4400">
                <a:solidFill>
                  <a:schemeClr val="dk1"/>
                </a:solidFill>
                <a:latin typeface="Century Gothic"/>
                <a:ea typeface="Century Gothic"/>
                <a:cs typeface="Century Gothic"/>
                <a:sym typeface="Century Gothic"/>
              </a:rPr>
              <a:t>Sinon, c’est vite désagréable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888"/>
                                        </p:tgtEl>
                                      </p:cBhvr>
                                    </p:animEffect>
                                    <p:set>
                                      <p:cBhvr>
                                        <p:cTn dur="1" fill="hold">
                                          <p:stCondLst>
                                            <p:cond delay="500"/>
                                          </p:stCondLst>
                                        </p:cTn>
                                        <p:tgtEl>
                                          <p:spTgt spid="8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Shape 894"/>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 texte des documents PDF internes est sélectionnable.</a:t>
            </a:r>
            <a:br>
              <a:rPr b="1" i="0" lang="fr-FR" sz="3240" u="none" cap="none" strike="noStrike">
                <a:solidFill>
                  <a:schemeClr val="dk1"/>
                </a:solidFill>
                <a:latin typeface="Century Gothic"/>
                <a:ea typeface="Century Gothic"/>
                <a:cs typeface="Century Gothic"/>
                <a:sym typeface="Century Gothic"/>
              </a:rPr>
            </a:br>
          </a:p>
        </p:txBody>
      </p:sp>
      <p:sp>
        <p:nvSpPr>
          <p:cNvPr id="895" name="Shape 895"/>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83</a:t>
            </a:r>
          </a:p>
        </p:txBody>
      </p:sp>
      <p:pic>
        <p:nvPicPr>
          <p:cNvPr descr="Capture d’écran 2015-10-03 à 22.05.17.png" id="896" name="Shape 896"/>
          <p:cNvPicPr preferRelativeResize="0"/>
          <p:nvPr/>
        </p:nvPicPr>
        <p:blipFill rotWithShape="1">
          <a:blip r:embed="rId3">
            <a:alphaModFix/>
          </a:blip>
          <a:srcRect b="0" l="0" r="0" t="0"/>
          <a:stretch/>
        </p:blipFill>
        <p:spPr>
          <a:xfrm>
            <a:off x="899591" y="2636911"/>
            <a:ext cx="7415807" cy="2751342"/>
          </a:xfrm>
          <a:prstGeom prst="rect">
            <a:avLst/>
          </a:prstGeom>
          <a:noFill/>
          <a:ln>
            <a:noFill/>
          </a:ln>
        </p:spPr>
      </p:pic>
      <p:sp>
        <p:nvSpPr>
          <p:cNvPr id="897" name="Shape 897"/>
          <p:cNvSpPr/>
          <p:nvPr/>
        </p:nvSpPr>
        <p:spPr>
          <a:xfrm>
            <a:off x="971600" y="3645023"/>
            <a:ext cx="2088232" cy="504056"/>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contenu audio et vidéo est accompagné de sa transcription textuelle.</a:t>
            </a:r>
            <a:br>
              <a:rPr b="1" i="0" lang="fr-FR" sz="3240" u="none" cap="none" strike="noStrike">
                <a:solidFill>
                  <a:schemeClr val="dk1"/>
                </a:solidFill>
                <a:latin typeface="Century Gothic"/>
                <a:ea typeface="Century Gothic"/>
                <a:cs typeface="Century Gothic"/>
                <a:sym typeface="Century Gothic"/>
              </a:rPr>
            </a:br>
          </a:p>
        </p:txBody>
      </p:sp>
      <p:sp>
        <p:nvSpPr>
          <p:cNvPr id="198" name="Shape 198"/>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7</a:t>
            </a:r>
          </a:p>
        </p:txBody>
      </p:sp>
      <p:pic>
        <p:nvPicPr>
          <p:cNvPr descr="Capture d’écran 2015-10-03 à 17.39.19.png" id="199" name="Shape 199"/>
          <p:cNvPicPr preferRelativeResize="0"/>
          <p:nvPr/>
        </p:nvPicPr>
        <p:blipFill rotWithShape="1">
          <a:blip r:embed="rId3">
            <a:alphaModFix/>
          </a:blip>
          <a:srcRect b="0" l="0" r="0" t="0"/>
          <a:stretch/>
        </p:blipFill>
        <p:spPr>
          <a:xfrm>
            <a:off x="251518" y="2852935"/>
            <a:ext cx="4860144" cy="2776914"/>
          </a:xfrm>
          <a:prstGeom prst="rect">
            <a:avLst/>
          </a:prstGeom>
          <a:noFill/>
          <a:ln>
            <a:noFill/>
          </a:ln>
        </p:spPr>
      </p:pic>
      <p:pic>
        <p:nvPicPr>
          <p:cNvPr descr="Capture d’écran 2015-10-03 à 17.39.19.png" id="200" name="Shape 200"/>
          <p:cNvPicPr preferRelativeResize="0"/>
          <p:nvPr/>
        </p:nvPicPr>
        <p:blipFill rotWithShape="1">
          <a:blip r:embed="rId4">
            <a:alphaModFix/>
          </a:blip>
          <a:srcRect b="0" l="0" r="0" t="0"/>
          <a:stretch/>
        </p:blipFill>
        <p:spPr>
          <a:xfrm>
            <a:off x="4283967" y="3933055"/>
            <a:ext cx="4525109" cy="259228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Shape 90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documents PDF internes sont dotés d’une structure de titres</a:t>
            </a:r>
            <a:br>
              <a:rPr b="1" i="0" lang="fr-FR" sz="3240" u="none" cap="none" strike="noStrike">
                <a:solidFill>
                  <a:schemeClr val="dk1"/>
                </a:solidFill>
                <a:latin typeface="Century Gothic"/>
                <a:ea typeface="Century Gothic"/>
                <a:cs typeface="Century Gothic"/>
                <a:sym typeface="Century Gothic"/>
              </a:rPr>
            </a:br>
          </a:p>
        </p:txBody>
      </p:sp>
      <p:sp>
        <p:nvSpPr>
          <p:cNvPr id="904" name="Shape 90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84</a:t>
            </a:r>
          </a:p>
        </p:txBody>
      </p:sp>
      <p:pic>
        <p:nvPicPr>
          <p:cNvPr descr="Capture d’écran 2015-10-03 à 22.23.49.png" id="905" name="Shape 905"/>
          <p:cNvPicPr preferRelativeResize="0"/>
          <p:nvPr/>
        </p:nvPicPr>
        <p:blipFill rotWithShape="1">
          <a:blip r:embed="rId3">
            <a:alphaModFix/>
          </a:blip>
          <a:srcRect b="0" l="0" r="0" t="0"/>
          <a:stretch/>
        </p:blipFill>
        <p:spPr>
          <a:xfrm>
            <a:off x="1187624" y="2420888"/>
            <a:ext cx="6732240" cy="368702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pic>
        <p:nvPicPr>
          <p:cNvPr descr="http://www.immihelp.com/nri/indianpassport/images/registration.png" id="910" name="Shape 910"/>
          <p:cNvPicPr preferRelativeResize="0"/>
          <p:nvPr/>
        </p:nvPicPr>
        <p:blipFill rotWithShape="1">
          <a:blip r:embed="rId3">
            <a:alphaModFix/>
          </a:blip>
          <a:srcRect b="17515" l="0" r="0" t="14308"/>
          <a:stretch/>
        </p:blipFill>
        <p:spPr>
          <a:xfrm>
            <a:off x="0" y="476672"/>
            <a:ext cx="9144000" cy="6381327"/>
          </a:xfrm>
          <a:prstGeom prst="rect">
            <a:avLst/>
          </a:prstGeom>
          <a:noFill/>
          <a:ln>
            <a:noFill/>
          </a:ln>
        </p:spPr>
      </p:pic>
      <p:sp>
        <p:nvSpPr>
          <p:cNvPr id="911" name="Shape 911"/>
          <p:cNvSpPr txBox="1"/>
          <p:nvPr>
            <p:ph type="ctrTitle"/>
          </p:nvPr>
        </p:nvSpPr>
        <p:spPr>
          <a:xfrm>
            <a:off x="685800" y="3975198"/>
            <a:ext cx="7772400" cy="1470024"/>
          </a:xfrm>
          <a:prstGeom prst="rect">
            <a:avLst/>
          </a:prstGeom>
          <a:solidFill>
            <a:schemeClr val="lt1">
              <a:alpha val="73725"/>
            </a:schemeClr>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entury Gothic"/>
              <a:buNone/>
            </a:pPr>
            <a:r>
              <a:rPr b="1" i="0" lang="fr-FR" sz="4400" u="none" cap="none" strike="noStrike">
                <a:solidFill>
                  <a:schemeClr val="dk1"/>
                </a:solidFill>
                <a:latin typeface="Century Gothic"/>
                <a:ea typeface="Century Gothic"/>
                <a:cs typeface="Century Gothic"/>
                <a:sym typeface="Century Gothic"/>
              </a:rPr>
              <a:t>Formulaires</a:t>
            </a:r>
          </a:p>
        </p:txBody>
      </p:sp>
      <p:sp>
        <p:nvSpPr>
          <p:cNvPr id="912" name="Shape 912"/>
          <p:cNvSpPr/>
          <p:nvPr/>
        </p:nvSpPr>
        <p:spPr>
          <a:xfrm>
            <a:off x="0" y="0"/>
            <a:ext cx="9144000" cy="476671"/>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SzPct val="25000"/>
              <a:buNone/>
            </a:pPr>
            <a:r>
              <a:rPr lang="fr-FR" sz="1800">
                <a:solidFill>
                  <a:schemeClr val="lt1"/>
                </a:solidFill>
                <a:latin typeface="Century Gothic"/>
                <a:ea typeface="Century Gothic"/>
                <a:cs typeface="Century Gothic"/>
                <a:sym typeface="Century Gothic"/>
              </a:rPr>
              <a:t>Formation Qualité</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Chaque champ de formulaire est associé dans le code source à une étiquette qui lui est propre.</a:t>
            </a:r>
            <a:br>
              <a:rPr b="1" i="0" lang="fr-FR" sz="3240" u="none" cap="none" strike="noStrike">
                <a:solidFill>
                  <a:schemeClr val="dk1"/>
                </a:solidFill>
                <a:latin typeface="Century Gothic"/>
                <a:ea typeface="Century Gothic"/>
                <a:cs typeface="Century Gothic"/>
                <a:sym typeface="Century Gothic"/>
              </a:rPr>
            </a:br>
          </a:p>
        </p:txBody>
      </p:sp>
      <p:sp>
        <p:nvSpPr>
          <p:cNvPr id="919" name="Shape 91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85</a:t>
            </a:r>
          </a:p>
        </p:txBody>
      </p:sp>
      <p:sp>
        <p:nvSpPr>
          <p:cNvPr id="920" name="Shape 920"/>
          <p:cNvSpPr/>
          <p:nvPr/>
        </p:nvSpPr>
        <p:spPr>
          <a:xfrm>
            <a:off x="683568" y="2967334"/>
            <a:ext cx="7848871" cy="3341984"/>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a:t>
            </a:r>
            <a:r>
              <a:rPr lang="fr-FR" sz="2800">
                <a:solidFill>
                  <a:srgbClr val="00B050"/>
                </a:solidFill>
                <a:latin typeface="Century Gothic"/>
                <a:ea typeface="Century Gothic"/>
                <a:cs typeface="Century Gothic"/>
                <a:sym typeface="Century Gothic"/>
              </a:rPr>
              <a:t>label</a:t>
            </a:r>
            <a:r>
              <a:rPr lang="fr-FR" sz="2800">
                <a:solidFill>
                  <a:srgbClr val="FF0000"/>
                </a:solidFill>
                <a:latin typeface="Century Gothic"/>
                <a:ea typeface="Century Gothic"/>
                <a:cs typeface="Century Gothic"/>
                <a:sym typeface="Century Gothic"/>
              </a:rPr>
              <a:t> for</a:t>
            </a:r>
            <a:r>
              <a:rPr lang="fr-FR" sz="2800">
                <a:solidFill>
                  <a:schemeClr val="dk1"/>
                </a:solidFill>
                <a:latin typeface="Century Gothic"/>
                <a:ea typeface="Century Gothic"/>
                <a:cs typeface="Century Gothic"/>
                <a:sym typeface="Century Gothic"/>
              </a:rPr>
              <a:t>="</a:t>
            </a:r>
            <a:r>
              <a:rPr lang="fr-FR" sz="2800">
                <a:solidFill>
                  <a:srgbClr val="FF0000"/>
                </a:solidFill>
                <a:latin typeface="Century Gothic"/>
                <a:ea typeface="Century Gothic"/>
                <a:cs typeface="Century Gothic"/>
                <a:sym typeface="Century Gothic"/>
              </a:rPr>
              <a:t>love</a:t>
            </a:r>
            <a:r>
              <a:rPr lang="fr-FR" sz="2800">
                <a:solidFill>
                  <a:schemeClr val="dk1"/>
                </a:solidFill>
                <a:latin typeface="Century Gothic"/>
                <a:ea typeface="Century Gothic"/>
                <a:cs typeface="Century Gothic"/>
                <a:sym typeface="Century Gothic"/>
              </a:rPr>
              <a:t>"&gt;Nom de famille :&lt;/label&gt;</a:t>
            </a:r>
          </a:p>
          <a:p>
            <a:pPr indent="0" lvl="0" marL="0" marR="0" rtl="0" algn="ctr">
              <a:spcBef>
                <a:spcPts val="0"/>
              </a:spcBef>
              <a:buNone/>
            </a:pPr>
            <a:r>
              <a:t/>
            </a:r>
            <a:endParaRPr sz="2800">
              <a:solidFill>
                <a:schemeClr val="dk1"/>
              </a:solidFill>
              <a:latin typeface="Century Gothic"/>
              <a:ea typeface="Century Gothic"/>
              <a:cs typeface="Century Gothic"/>
              <a:sym typeface="Century Gothic"/>
            </a:endParaRPr>
          </a:p>
          <a:p>
            <a:pPr indent="0" lvl="0" marL="0" marR="0" rtl="0" algn="ctr">
              <a:spcBef>
                <a:spcPts val="0"/>
              </a:spcBef>
              <a:buNone/>
            </a:pPr>
            <a:r>
              <a:t/>
            </a:r>
            <a:endParaRPr sz="2800">
              <a:solidFill>
                <a:schemeClr val="dk1"/>
              </a:solidFill>
              <a:latin typeface="Century Gothic"/>
              <a:ea typeface="Century Gothic"/>
              <a:cs typeface="Century Gothic"/>
              <a:sym typeface="Century Gothic"/>
            </a:endParaRPr>
          </a:p>
          <a:p>
            <a:pPr indent="0" lvl="0" marL="0" marR="0" rtl="0" algn="ctr">
              <a:spcBef>
                <a:spcPts val="0"/>
              </a:spcBef>
              <a:buNone/>
            </a:pPr>
            <a:r>
              <a:t/>
            </a:r>
            <a:endParaRPr sz="2800">
              <a:solidFill>
                <a:schemeClr val="dk1"/>
              </a:solidFill>
              <a:latin typeface="Century Gothic"/>
              <a:ea typeface="Century Gothic"/>
              <a:cs typeface="Century Gothic"/>
              <a:sym typeface="Century Gothic"/>
            </a:endParaRPr>
          </a:p>
          <a:p>
            <a:pPr indent="0" lvl="0" marL="0" marR="0" rtl="0" algn="ctr">
              <a:spcBef>
                <a:spcPts val="0"/>
              </a:spcBef>
              <a:buSzPct val="25000"/>
              <a:buNone/>
            </a:pPr>
            <a:r>
              <a:rPr lang="fr-FR" sz="2800">
                <a:solidFill>
                  <a:schemeClr val="dk1"/>
                </a:solidFill>
                <a:latin typeface="Century Gothic"/>
                <a:ea typeface="Century Gothic"/>
                <a:cs typeface="Century Gothic"/>
                <a:sym typeface="Century Gothic"/>
              </a:rPr>
              <a:t>&lt;</a:t>
            </a:r>
            <a:r>
              <a:rPr lang="fr-FR" sz="2800">
                <a:solidFill>
                  <a:srgbClr val="00B050"/>
                </a:solidFill>
                <a:latin typeface="Century Gothic"/>
                <a:ea typeface="Century Gothic"/>
                <a:cs typeface="Century Gothic"/>
                <a:sym typeface="Century Gothic"/>
              </a:rPr>
              <a:t>input</a:t>
            </a:r>
            <a:r>
              <a:rPr lang="fr-FR" sz="2800">
                <a:solidFill>
                  <a:srgbClr val="FF0000"/>
                </a:solidFill>
                <a:latin typeface="Century Gothic"/>
                <a:ea typeface="Century Gothic"/>
                <a:cs typeface="Century Gothic"/>
                <a:sym typeface="Century Gothic"/>
              </a:rPr>
              <a:t> id</a:t>
            </a:r>
            <a:r>
              <a:rPr lang="fr-FR" sz="2800">
                <a:solidFill>
                  <a:schemeClr val="dk1"/>
                </a:solidFill>
                <a:latin typeface="Century Gothic"/>
                <a:ea typeface="Century Gothic"/>
                <a:cs typeface="Century Gothic"/>
                <a:sym typeface="Century Gothic"/>
              </a:rPr>
              <a:t>="</a:t>
            </a:r>
            <a:r>
              <a:rPr lang="fr-FR" sz="2800">
                <a:solidFill>
                  <a:srgbClr val="FF0000"/>
                </a:solidFill>
                <a:latin typeface="Century Gothic"/>
                <a:ea typeface="Century Gothic"/>
                <a:cs typeface="Century Gothic"/>
                <a:sym typeface="Century Gothic"/>
              </a:rPr>
              <a:t>love</a:t>
            </a:r>
            <a:r>
              <a:rPr lang="fr-FR" sz="2800">
                <a:solidFill>
                  <a:schemeClr val="dk1"/>
                </a:solidFill>
                <a:latin typeface="Century Gothic"/>
                <a:ea typeface="Century Gothic"/>
                <a:cs typeface="Century Gothic"/>
                <a:sym typeface="Century Gothic"/>
              </a:rPr>
              <a:t>" type="text" name="nom"&gt;</a:t>
            </a:r>
          </a:p>
        </p:txBody>
      </p:sp>
      <p:sp>
        <p:nvSpPr>
          <p:cNvPr id="921" name="Shape 921"/>
          <p:cNvSpPr/>
          <p:nvPr/>
        </p:nvSpPr>
        <p:spPr>
          <a:xfrm>
            <a:off x="3923928" y="4221087"/>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Shape 926"/>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informations complétant l'étiquette d'un champ sont associées à celui-ci dans le code-source</a:t>
            </a:r>
          </a:p>
        </p:txBody>
      </p:sp>
      <p:sp>
        <p:nvSpPr>
          <p:cNvPr id="927" name="Shape 927"/>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86</a:t>
            </a:r>
          </a:p>
        </p:txBody>
      </p:sp>
      <p:sp>
        <p:nvSpPr>
          <p:cNvPr id="928" name="Shape 928"/>
          <p:cNvSpPr/>
          <p:nvPr/>
        </p:nvSpPr>
        <p:spPr>
          <a:xfrm>
            <a:off x="683568" y="3573016"/>
            <a:ext cx="7848871" cy="1656183"/>
          </a:xfrm>
          <a:prstGeom prst="rect">
            <a:avLst/>
          </a:prstGeom>
          <a:solidFill>
            <a:schemeClr val="lt1"/>
          </a:solidFill>
          <a:ln cap="flat" cmpd="sng" w="25400">
            <a:solidFill>
              <a:schemeClr val="accent3"/>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fr-FR" sz="3200">
                <a:solidFill>
                  <a:schemeClr val="dk1"/>
                </a:solidFill>
                <a:latin typeface="Century Gothic"/>
                <a:ea typeface="Century Gothic"/>
                <a:cs typeface="Century Gothic"/>
                <a:sym typeface="Century Gothic"/>
              </a:rPr>
              <a:t>I 		ARIA &amp; &lt;fieldset&gt;</a:t>
            </a:r>
          </a:p>
        </p:txBody>
      </p:sp>
      <p:sp>
        <p:nvSpPr>
          <p:cNvPr id="929" name="Shape 929"/>
          <p:cNvSpPr/>
          <p:nvPr/>
        </p:nvSpPr>
        <p:spPr>
          <a:xfrm>
            <a:off x="2555775" y="3933055"/>
            <a:ext cx="1152128" cy="936103"/>
          </a:xfrm>
          <a:prstGeom prst="heart">
            <a:avLst/>
          </a:prstGeom>
          <a:solidFill>
            <a:srgbClr val="E23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Shape 93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L'étiquette de chaque champ de formulaire indique si la saisie est obligatoire.</a:t>
            </a:r>
            <a:br>
              <a:rPr b="1" i="0" lang="fr-FR" sz="3240" u="none" cap="none" strike="noStrike">
                <a:solidFill>
                  <a:schemeClr val="dk1"/>
                </a:solidFill>
                <a:latin typeface="Century Gothic"/>
                <a:ea typeface="Century Gothic"/>
                <a:cs typeface="Century Gothic"/>
                <a:sym typeface="Century Gothic"/>
              </a:rPr>
            </a:br>
          </a:p>
        </p:txBody>
      </p:sp>
      <p:sp>
        <p:nvSpPr>
          <p:cNvPr id="936" name="Shape 93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87</a:t>
            </a:r>
          </a:p>
        </p:txBody>
      </p:sp>
      <p:pic>
        <p:nvPicPr>
          <p:cNvPr descr="Capture d’écran 2015-10-03 à 22.42.18.png" id="937" name="Shape 937"/>
          <p:cNvPicPr preferRelativeResize="0"/>
          <p:nvPr/>
        </p:nvPicPr>
        <p:blipFill rotWithShape="1">
          <a:blip r:embed="rId3">
            <a:alphaModFix/>
          </a:blip>
          <a:srcRect b="0" l="0" r="0" t="0"/>
          <a:stretch/>
        </p:blipFill>
        <p:spPr>
          <a:xfrm>
            <a:off x="1979711" y="2276872"/>
            <a:ext cx="5142871" cy="419158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Shape 943"/>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L'étiquette de chaque champ de formulaire indique, le cas échéant, quel format de saisie doit être respecté.</a:t>
            </a:r>
            <a:br>
              <a:rPr b="1" i="0" lang="fr-FR" sz="3240" u="none" cap="none" strike="noStrike">
                <a:solidFill>
                  <a:schemeClr val="dk1"/>
                </a:solidFill>
                <a:latin typeface="Century Gothic"/>
                <a:ea typeface="Century Gothic"/>
                <a:cs typeface="Century Gothic"/>
                <a:sym typeface="Century Gothic"/>
              </a:rPr>
            </a:br>
          </a:p>
        </p:txBody>
      </p:sp>
      <p:sp>
        <p:nvSpPr>
          <p:cNvPr id="944" name="Shape 94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88</a:t>
            </a:r>
          </a:p>
        </p:txBody>
      </p:sp>
      <p:pic>
        <p:nvPicPr>
          <p:cNvPr descr="Capture d’écran 2015-10-03 à 22.57.28.png" id="945" name="Shape 945"/>
          <p:cNvPicPr preferRelativeResize="0"/>
          <p:nvPr/>
        </p:nvPicPr>
        <p:blipFill rotWithShape="1">
          <a:blip r:embed="rId3">
            <a:alphaModFix/>
          </a:blip>
          <a:srcRect b="0" l="0" r="0" t="0"/>
          <a:stretch/>
        </p:blipFill>
        <p:spPr>
          <a:xfrm>
            <a:off x="2051719" y="3284983"/>
            <a:ext cx="4584699" cy="25273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Shape 951"/>
          <p:cNvSpPr txBox="1"/>
          <p:nvPr>
            <p:ph type="title"/>
          </p:nvPr>
        </p:nvSpPr>
        <p:spPr>
          <a:xfrm>
            <a:off x="457200" y="274637"/>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L'utilisateur est averti lorsqu'une saisie est sensible à la casse.</a:t>
            </a:r>
            <a:br>
              <a:rPr b="1" i="0" lang="fr-FR" sz="3240" u="none" cap="none" strike="noStrike">
                <a:solidFill>
                  <a:schemeClr val="dk1"/>
                </a:solidFill>
                <a:latin typeface="Century Gothic"/>
                <a:ea typeface="Century Gothic"/>
                <a:cs typeface="Century Gothic"/>
                <a:sym typeface="Century Gothic"/>
              </a:rPr>
            </a:br>
          </a:p>
        </p:txBody>
      </p:sp>
      <p:sp>
        <p:nvSpPr>
          <p:cNvPr id="952" name="Shape 952"/>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89</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Shape 958"/>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création d'un mot de passe par l'utilisateur fait l’objet d’un mécanisme de prévention des erreurs de saisie</a:t>
            </a:r>
          </a:p>
        </p:txBody>
      </p:sp>
      <p:sp>
        <p:nvSpPr>
          <p:cNvPr id="959" name="Shape 959"/>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90</a:t>
            </a:r>
          </a:p>
        </p:txBody>
      </p:sp>
      <p:pic>
        <p:nvPicPr>
          <p:cNvPr id="960" name="Shape 960"/>
          <p:cNvPicPr preferRelativeResize="0"/>
          <p:nvPr/>
        </p:nvPicPr>
        <p:blipFill rotWithShape="1">
          <a:blip r:embed="rId3">
            <a:alphaModFix/>
          </a:blip>
          <a:srcRect b="0" l="0" r="0" t="0"/>
          <a:stretch/>
        </p:blipFill>
        <p:spPr>
          <a:xfrm>
            <a:off x="2483767" y="3140967"/>
            <a:ext cx="3390900" cy="319087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Shape 965"/>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Les caractères saisis dans un champ de mot de passe peuvent être affichés en clair</a:t>
            </a:r>
          </a:p>
        </p:txBody>
      </p:sp>
      <p:sp>
        <p:nvSpPr>
          <p:cNvPr id="966" name="Shape 966"/>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91</a:t>
            </a:r>
          </a:p>
        </p:txBody>
      </p:sp>
      <p:pic>
        <p:nvPicPr>
          <p:cNvPr descr="LinkedIn, Adobe, and Twitter  Show Password" id="967" name="Shape 967"/>
          <p:cNvPicPr preferRelativeResize="0"/>
          <p:nvPr/>
        </p:nvPicPr>
        <p:blipFill rotWithShape="1">
          <a:blip r:embed="rId3">
            <a:alphaModFix/>
          </a:blip>
          <a:srcRect b="0" l="0" r="0" t="70162"/>
          <a:stretch/>
        </p:blipFill>
        <p:spPr>
          <a:xfrm>
            <a:off x="385986" y="2636911"/>
            <a:ext cx="8381999" cy="31433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Shape 973"/>
          <p:cNvSpPr txBox="1"/>
          <p:nvPr>
            <p:ph type="title"/>
          </p:nvPr>
        </p:nvSpPr>
        <p:spPr>
          <a:xfrm>
            <a:off x="457200" y="206569"/>
            <a:ext cx="6419056" cy="11430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Clr>
                <a:schemeClr val="dk1"/>
              </a:buClr>
              <a:buSzPct val="25000"/>
              <a:buFont typeface="Century Gothic"/>
              <a:buNone/>
            </a:pPr>
            <a:r>
              <a:rPr b="1" i="0" lang="fr-FR" sz="3240" u="none" cap="none" strike="noStrike">
                <a:solidFill>
                  <a:schemeClr val="dk1"/>
                </a:solidFill>
                <a:latin typeface="Century Gothic"/>
                <a:ea typeface="Century Gothic"/>
                <a:cs typeface="Century Gothic"/>
                <a:sym typeface="Century Gothic"/>
              </a:rPr>
              <a:t>La création d'un mot de passe par l'utilisateur est validée par une double saisie.</a:t>
            </a:r>
            <a:br>
              <a:rPr b="1" i="0" lang="fr-FR" sz="3240" u="none" cap="none" strike="noStrike">
                <a:solidFill>
                  <a:schemeClr val="dk1"/>
                </a:solidFill>
                <a:latin typeface="Century Gothic"/>
                <a:ea typeface="Century Gothic"/>
                <a:cs typeface="Century Gothic"/>
                <a:sym typeface="Century Gothic"/>
              </a:rPr>
            </a:br>
          </a:p>
        </p:txBody>
      </p:sp>
      <p:sp>
        <p:nvSpPr>
          <p:cNvPr id="974" name="Shape 974"/>
          <p:cNvSpPr txBox="1"/>
          <p:nvPr>
            <p:ph idx="1" type="body"/>
          </p:nvPr>
        </p:nvSpPr>
        <p:spPr>
          <a:xfrm>
            <a:off x="7092950" y="496418"/>
            <a:ext cx="1943100" cy="916457"/>
          </a:xfrm>
          <a:prstGeom prst="rect">
            <a:avLst/>
          </a:prstGeom>
          <a:solidFill>
            <a:schemeClr val="lt1"/>
          </a:solidFill>
          <a:ln cap="flat" cmpd="sng" w="25400">
            <a:solidFill>
              <a:schemeClr val="accent5"/>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buClr>
                <a:schemeClr val="dk1"/>
              </a:buClr>
              <a:buSzPct val="25000"/>
              <a:buFont typeface="Arial"/>
              <a:buNone/>
            </a:pPr>
            <a:r>
              <a:rPr b="1" i="0" lang="fr-FR" sz="5400" u="none" cap="none" strike="noStrike">
                <a:solidFill>
                  <a:schemeClr val="dk1"/>
                </a:solidFill>
                <a:latin typeface="Century Gothic"/>
                <a:ea typeface="Century Gothic"/>
                <a:cs typeface="Century Gothic"/>
                <a:sym typeface="Century Gothic"/>
              </a:rPr>
              <a:t>92</a:t>
            </a:r>
          </a:p>
        </p:txBody>
      </p:sp>
      <p:pic>
        <p:nvPicPr>
          <p:cNvPr descr="Capture d’écran 2015-10-03 à 22.44.53.png" id="975" name="Shape 975"/>
          <p:cNvPicPr preferRelativeResize="0"/>
          <p:nvPr/>
        </p:nvPicPr>
        <p:blipFill rotWithShape="1">
          <a:blip r:embed="rId3">
            <a:alphaModFix/>
          </a:blip>
          <a:srcRect b="0" l="0" r="0" t="0"/>
          <a:stretch/>
        </p:blipFill>
        <p:spPr>
          <a:xfrm>
            <a:off x="2051719" y="2132856"/>
            <a:ext cx="3952007" cy="40770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